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2EF258-A962-4D4F-9710-A034E2040424}" v="29" dt="2024-04-01T06:59:44.0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3140" autoAdjust="0"/>
  </p:normalViewPr>
  <p:slideViewPr>
    <p:cSldViewPr snapToGrid="0">
      <p:cViewPr varScale="1">
        <p:scale>
          <a:sx n="77" d="100"/>
          <a:sy n="77" d="100"/>
        </p:scale>
        <p:origin x="475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D61B4-5C22-4B2C-BDAF-DB08B8A32CB4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1F0679-7B55-46F6-B0F9-20CF856FEB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645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1F0679-7B55-46F6-B0F9-20CF856FEBA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044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359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9316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097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097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1352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514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4760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7000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2681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0032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913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2507C9-68BF-4B32-9E4F-A573F990D097}" type="datetimeFigureOut">
              <a:rPr kumimoji="1" lang="ja-JP" altLang="en-US" smtClean="0"/>
              <a:t>2024/4/1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5761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object 199">
            <a:extLst>
              <a:ext uri="{FF2B5EF4-FFF2-40B4-BE49-F238E27FC236}">
                <a16:creationId xmlns:a16="http://schemas.microsoft.com/office/drawing/2014/main" id="{6B5DB59E-AC40-E644-236A-7DDEB86F3BAD}"/>
              </a:ext>
            </a:extLst>
          </p:cNvPr>
          <p:cNvSpPr txBox="1"/>
          <p:nvPr/>
        </p:nvSpPr>
        <p:spPr>
          <a:xfrm>
            <a:off x="4084084" y="5494893"/>
            <a:ext cx="4565494" cy="873957"/>
          </a:xfrm>
          <a:prstGeom prst="rect">
            <a:avLst/>
          </a:prstGeom>
          <a:solidFill>
            <a:srgbClr val="FBEFE4"/>
          </a:solidFill>
        </p:spPr>
        <p:txBody>
          <a:bodyPr vert="horz" wrap="square" lIns="0" tIns="62865" rIns="0" bIns="0" rtlCol="0">
            <a:spAutoFit/>
          </a:bodyPr>
          <a:lstStyle/>
          <a:p>
            <a:pPr marL="92710">
              <a:spcBef>
                <a:spcPts val="495"/>
              </a:spcBef>
            </a:pPr>
            <a:r>
              <a:rPr sz="8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○○○○○○○○○○○○</a:t>
            </a:r>
            <a:r>
              <a:rPr lang="ja-JP" altLang="en-US" sz="8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○○○○○○○○○○○○○○○○○○○○○○○○</a:t>
            </a:r>
          </a:p>
          <a:p>
            <a:pPr marL="92710">
              <a:lnSpc>
                <a:spcPct val="100000"/>
              </a:lnSpc>
              <a:spcBef>
                <a:spcPts val="495"/>
              </a:spcBef>
            </a:pPr>
            <a:endParaRPr lang="en-US" sz="7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92710">
              <a:lnSpc>
                <a:spcPct val="100000"/>
              </a:lnSpc>
              <a:spcBef>
                <a:spcPts val="495"/>
              </a:spcBef>
            </a:pPr>
            <a:endParaRPr lang="en-US" sz="7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92710">
              <a:lnSpc>
                <a:spcPct val="100000"/>
              </a:lnSpc>
              <a:spcBef>
                <a:spcPts val="495"/>
              </a:spcBef>
            </a:pPr>
            <a:endParaRPr lang="en-US" sz="7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92710">
              <a:lnSpc>
                <a:spcPct val="100000"/>
              </a:lnSpc>
              <a:spcBef>
                <a:spcPts val="495"/>
              </a:spcBef>
            </a:pPr>
            <a:endParaRPr lang="en-US" sz="7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grpSp>
        <p:nvGrpSpPr>
          <p:cNvPr id="149" name="グループ化 148">
            <a:extLst>
              <a:ext uri="{FF2B5EF4-FFF2-40B4-BE49-F238E27FC236}">
                <a16:creationId xmlns:a16="http://schemas.microsoft.com/office/drawing/2014/main" id="{FE662AA2-CE0D-44DB-963A-8CF124B15B74}"/>
              </a:ext>
            </a:extLst>
          </p:cNvPr>
          <p:cNvGrpSpPr/>
          <p:nvPr/>
        </p:nvGrpSpPr>
        <p:grpSpPr>
          <a:xfrm>
            <a:off x="657829" y="159225"/>
            <a:ext cx="8068411" cy="5213168"/>
            <a:chOff x="1556537" y="1190178"/>
            <a:chExt cx="6178886" cy="3992306"/>
          </a:xfrm>
        </p:grpSpPr>
        <p:sp>
          <p:nvSpPr>
            <p:cNvPr id="99" name="object 160">
              <a:extLst>
                <a:ext uri="{FF2B5EF4-FFF2-40B4-BE49-F238E27FC236}">
                  <a16:creationId xmlns:a16="http://schemas.microsoft.com/office/drawing/2014/main" id="{A7231ADC-69E7-C5EB-7890-DE9EB214860D}"/>
                </a:ext>
              </a:extLst>
            </p:cNvPr>
            <p:cNvSpPr txBox="1"/>
            <p:nvPr/>
          </p:nvSpPr>
          <p:spPr>
            <a:xfrm>
              <a:off x="1556547" y="1466033"/>
              <a:ext cx="2016125" cy="140929"/>
            </a:xfrm>
            <a:prstGeom prst="rect">
              <a:avLst/>
            </a:prstGeom>
            <a:solidFill>
              <a:srgbClr val="DA7777"/>
            </a:solidFill>
          </p:spPr>
          <p:txBody>
            <a:bodyPr vert="horz" wrap="square" lIns="0" tIns="29845" rIns="0" bIns="0" rtlCol="0">
              <a:spAutoFit/>
            </a:bodyPr>
            <a:lstStyle/>
            <a:p>
              <a:pPr marL="571500" algn="ctr">
                <a:lnSpc>
                  <a:spcPct val="100000"/>
                </a:lnSpc>
                <a:spcBef>
                  <a:spcPts val="235"/>
                </a:spcBef>
              </a:pPr>
              <a:r>
                <a:rPr sz="1000" b="1" spc="10" dirty="0">
                  <a:solidFill>
                    <a:srgbClr val="FFFFF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rPr>
                <a:t>計画された行動</a:t>
              </a:r>
              <a:endParaRPr sz="10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endParaRPr>
            </a:p>
          </p:txBody>
        </p:sp>
        <p:sp>
          <p:nvSpPr>
            <p:cNvPr id="100" name="object 161">
              <a:extLst>
                <a:ext uri="{FF2B5EF4-FFF2-40B4-BE49-F238E27FC236}">
                  <a16:creationId xmlns:a16="http://schemas.microsoft.com/office/drawing/2014/main" id="{9D170C9E-CFA8-4AE6-F8E2-5533B8C36549}"/>
                </a:ext>
              </a:extLst>
            </p:cNvPr>
            <p:cNvSpPr txBox="1"/>
            <p:nvPr/>
          </p:nvSpPr>
          <p:spPr>
            <a:xfrm>
              <a:off x="3725745" y="1466033"/>
              <a:ext cx="3950970" cy="140929"/>
            </a:xfrm>
            <a:prstGeom prst="rect">
              <a:avLst/>
            </a:prstGeom>
            <a:solidFill>
              <a:srgbClr val="DA7777"/>
            </a:solidFill>
          </p:spPr>
          <p:txBody>
            <a:bodyPr vert="horz" wrap="square" lIns="0" tIns="29845" rIns="0" bIns="0" rtlCol="0">
              <a:spAutoFit/>
            </a:bodyPr>
            <a:lstStyle/>
            <a:p>
              <a:pPr marL="40005" algn="ctr">
                <a:lnSpc>
                  <a:spcPct val="100000"/>
                </a:lnSpc>
                <a:spcBef>
                  <a:spcPts val="235"/>
                </a:spcBef>
              </a:pPr>
              <a:r>
                <a:rPr sz="1000" b="1" spc="5" dirty="0">
                  <a:solidFill>
                    <a:srgbClr val="FFFFF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rPr>
                <a:t>期待される成果</a:t>
              </a:r>
              <a:endParaRPr sz="10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endParaRPr>
            </a:p>
          </p:txBody>
        </p:sp>
        <p:grpSp>
          <p:nvGrpSpPr>
            <p:cNvPr id="148" name="グループ化 147">
              <a:extLst>
                <a:ext uri="{FF2B5EF4-FFF2-40B4-BE49-F238E27FC236}">
                  <a16:creationId xmlns:a16="http://schemas.microsoft.com/office/drawing/2014/main" id="{9FF741EF-4AB8-77A4-8B0A-ACF538C13E6B}"/>
                </a:ext>
              </a:extLst>
            </p:cNvPr>
            <p:cNvGrpSpPr/>
            <p:nvPr/>
          </p:nvGrpSpPr>
          <p:grpSpPr>
            <a:xfrm>
              <a:off x="1564789" y="1685958"/>
              <a:ext cx="6170634" cy="3496526"/>
              <a:chOff x="1564789" y="1685958"/>
              <a:chExt cx="6170634" cy="3496526"/>
            </a:xfrm>
          </p:grpSpPr>
          <p:sp>
            <p:nvSpPr>
              <p:cNvPr id="77" name="object 138">
                <a:extLst>
                  <a:ext uri="{FF2B5EF4-FFF2-40B4-BE49-F238E27FC236}">
                    <a16:creationId xmlns:a16="http://schemas.microsoft.com/office/drawing/2014/main" id="{6168787B-59AD-0D55-F2B1-1F27511A1707}"/>
                  </a:ext>
                </a:extLst>
              </p:cNvPr>
              <p:cNvSpPr/>
              <p:nvPr/>
            </p:nvSpPr>
            <p:spPr>
              <a:xfrm>
                <a:off x="1564789" y="1859805"/>
                <a:ext cx="972185" cy="3060065"/>
              </a:xfrm>
              <a:custGeom>
                <a:avLst/>
                <a:gdLst/>
                <a:ahLst/>
                <a:cxnLst/>
                <a:rect l="l" t="t" r="r" b="b"/>
                <a:pathLst>
                  <a:path w="972185" h="3060065">
                    <a:moveTo>
                      <a:pt x="971994" y="0"/>
                    </a:moveTo>
                    <a:lnTo>
                      <a:pt x="0" y="0"/>
                    </a:lnTo>
                    <a:lnTo>
                      <a:pt x="0" y="3060001"/>
                    </a:lnTo>
                    <a:lnTo>
                      <a:pt x="971994" y="3060001"/>
                    </a:lnTo>
                    <a:lnTo>
                      <a:pt x="971994" y="0"/>
                    </a:lnTo>
                    <a:close/>
                  </a:path>
                </a:pathLst>
              </a:custGeom>
              <a:solidFill>
                <a:srgbClr val="F5DBD7"/>
              </a:solidFill>
            </p:spPr>
            <p:txBody>
              <a:bodyPr wrap="square" lIns="0" tIns="0" rIns="0" bIns="0" rtlCol="0"/>
              <a:lstStyle/>
              <a:p>
                <a:endParaRPr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grpSp>
            <p:nvGrpSpPr>
              <p:cNvPr id="146" name="グループ化 145">
                <a:extLst>
                  <a:ext uri="{FF2B5EF4-FFF2-40B4-BE49-F238E27FC236}">
                    <a16:creationId xmlns:a16="http://schemas.microsoft.com/office/drawing/2014/main" id="{429705D0-8D5D-FFB4-2C82-D0CED2656688}"/>
                  </a:ext>
                </a:extLst>
              </p:cNvPr>
              <p:cNvGrpSpPr/>
              <p:nvPr/>
            </p:nvGrpSpPr>
            <p:grpSpPr>
              <a:xfrm>
                <a:off x="4760541" y="1878656"/>
                <a:ext cx="972185" cy="3060585"/>
                <a:chOff x="4760541" y="1878656"/>
                <a:chExt cx="972185" cy="3060585"/>
              </a:xfrm>
            </p:grpSpPr>
            <p:sp>
              <p:nvSpPr>
                <p:cNvPr id="81" name="object 142">
                  <a:extLst>
                    <a:ext uri="{FF2B5EF4-FFF2-40B4-BE49-F238E27FC236}">
                      <a16:creationId xmlns:a16="http://schemas.microsoft.com/office/drawing/2014/main" id="{3D37E3C2-367D-7BFE-33D3-24A806CD446C}"/>
                    </a:ext>
                  </a:extLst>
                </p:cNvPr>
                <p:cNvSpPr/>
                <p:nvPr/>
              </p:nvSpPr>
              <p:spPr>
                <a:xfrm>
                  <a:off x="4760541" y="1878656"/>
                  <a:ext cx="972185" cy="9226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4" h="922654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922210"/>
                      </a:lnTo>
                      <a:lnTo>
                        <a:pt x="971994" y="922210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82" name="object 143">
                  <a:extLst>
                    <a:ext uri="{FF2B5EF4-FFF2-40B4-BE49-F238E27FC236}">
                      <a16:creationId xmlns:a16="http://schemas.microsoft.com/office/drawing/2014/main" id="{418FDA65-A3A3-223A-2E39-B3DD80E8F13B}"/>
                    </a:ext>
                  </a:extLst>
                </p:cNvPr>
                <p:cNvSpPr/>
                <p:nvPr/>
              </p:nvSpPr>
              <p:spPr>
                <a:xfrm>
                  <a:off x="4760541" y="2800866"/>
                  <a:ext cx="972185" cy="518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4" h="518159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517791"/>
                      </a:lnTo>
                      <a:lnTo>
                        <a:pt x="971994" y="517791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BEFE4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83" name="object 144">
                  <a:extLst>
                    <a:ext uri="{FF2B5EF4-FFF2-40B4-BE49-F238E27FC236}">
                      <a16:creationId xmlns:a16="http://schemas.microsoft.com/office/drawing/2014/main" id="{5D7E49B8-7E45-5ED8-3772-05DDD98ECC38}"/>
                    </a:ext>
                  </a:extLst>
                </p:cNvPr>
                <p:cNvSpPr/>
                <p:nvPr/>
              </p:nvSpPr>
              <p:spPr>
                <a:xfrm>
                  <a:off x="4760541" y="3318670"/>
                  <a:ext cx="972185" cy="5765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4" h="576579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575995"/>
                      </a:lnTo>
                      <a:lnTo>
                        <a:pt x="971994" y="575995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84" name="object 145">
                  <a:extLst>
                    <a:ext uri="{FF2B5EF4-FFF2-40B4-BE49-F238E27FC236}">
                      <a16:creationId xmlns:a16="http://schemas.microsoft.com/office/drawing/2014/main" id="{DCC16BCF-5409-CFC0-ACEC-9BE405ADA493}"/>
                    </a:ext>
                  </a:extLst>
                </p:cNvPr>
                <p:cNvSpPr/>
                <p:nvPr/>
              </p:nvSpPr>
              <p:spPr>
                <a:xfrm>
                  <a:off x="4760541" y="3894666"/>
                  <a:ext cx="972185" cy="4679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4" h="467995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467995"/>
                      </a:lnTo>
                      <a:lnTo>
                        <a:pt x="971994" y="467995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EEAE5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85" name="object 146">
                  <a:extLst>
                    <a:ext uri="{FF2B5EF4-FFF2-40B4-BE49-F238E27FC236}">
                      <a16:creationId xmlns:a16="http://schemas.microsoft.com/office/drawing/2014/main" id="{6931E32B-3B74-A00F-95D3-87FB67A0E3C2}"/>
                    </a:ext>
                  </a:extLst>
                </p:cNvPr>
                <p:cNvSpPr/>
                <p:nvPr/>
              </p:nvSpPr>
              <p:spPr>
                <a:xfrm>
                  <a:off x="4760541" y="4362661"/>
                  <a:ext cx="972185" cy="5765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4" h="576579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575995"/>
                      </a:lnTo>
                      <a:lnTo>
                        <a:pt x="971994" y="575995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grpSp>
            <p:nvGrpSpPr>
              <p:cNvPr id="145" name="グループ化 144">
                <a:extLst>
                  <a:ext uri="{FF2B5EF4-FFF2-40B4-BE49-F238E27FC236}">
                    <a16:creationId xmlns:a16="http://schemas.microsoft.com/office/drawing/2014/main" id="{03520919-3572-0A5F-A0CE-1E76E4FCAA73}"/>
                  </a:ext>
                </a:extLst>
              </p:cNvPr>
              <p:cNvGrpSpPr/>
              <p:nvPr/>
            </p:nvGrpSpPr>
            <p:grpSpPr>
              <a:xfrm>
                <a:off x="2600550" y="1878669"/>
                <a:ext cx="972185" cy="3060166"/>
                <a:chOff x="2600550" y="1878669"/>
                <a:chExt cx="972185" cy="3060166"/>
              </a:xfrm>
            </p:grpSpPr>
            <p:sp>
              <p:nvSpPr>
                <p:cNvPr id="87" name="object 148">
                  <a:extLst>
                    <a:ext uri="{FF2B5EF4-FFF2-40B4-BE49-F238E27FC236}">
                      <a16:creationId xmlns:a16="http://schemas.microsoft.com/office/drawing/2014/main" id="{AEC7AE11-C851-128A-E66E-E11EE62768BB}"/>
                    </a:ext>
                  </a:extLst>
                </p:cNvPr>
                <p:cNvSpPr/>
                <p:nvPr/>
              </p:nvSpPr>
              <p:spPr>
                <a:xfrm>
                  <a:off x="2600550" y="1878669"/>
                  <a:ext cx="972185" cy="698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69850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698398"/>
                      </a:lnTo>
                      <a:lnTo>
                        <a:pt x="971994" y="698398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 dirty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88" name="object 149">
                  <a:extLst>
                    <a:ext uri="{FF2B5EF4-FFF2-40B4-BE49-F238E27FC236}">
                      <a16:creationId xmlns:a16="http://schemas.microsoft.com/office/drawing/2014/main" id="{15A85B0A-DE4E-FD8D-2388-DE27271B805B}"/>
                    </a:ext>
                  </a:extLst>
                </p:cNvPr>
                <p:cNvSpPr/>
                <p:nvPr/>
              </p:nvSpPr>
              <p:spPr>
                <a:xfrm>
                  <a:off x="2600550" y="2577067"/>
                  <a:ext cx="972185" cy="612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61214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612000"/>
                      </a:lnTo>
                      <a:lnTo>
                        <a:pt x="971994" y="612000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BEFE4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89" name="object 150">
                  <a:extLst>
                    <a:ext uri="{FF2B5EF4-FFF2-40B4-BE49-F238E27FC236}">
                      <a16:creationId xmlns:a16="http://schemas.microsoft.com/office/drawing/2014/main" id="{E100C79A-65E6-F599-11AC-2A9B98626663}"/>
                    </a:ext>
                  </a:extLst>
                </p:cNvPr>
                <p:cNvSpPr/>
                <p:nvPr/>
              </p:nvSpPr>
              <p:spPr>
                <a:xfrm>
                  <a:off x="2600550" y="3189067"/>
                  <a:ext cx="972185" cy="698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69850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698398"/>
                      </a:lnTo>
                      <a:lnTo>
                        <a:pt x="971994" y="698398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 dirty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90" name="object 151">
                  <a:extLst>
                    <a:ext uri="{FF2B5EF4-FFF2-40B4-BE49-F238E27FC236}">
                      <a16:creationId xmlns:a16="http://schemas.microsoft.com/office/drawing/2014/main" id="{5F863F98-DFFE-2B21-DF10-C262E1F38B9C}"/>
                    </a:ext>
                  </a:extLst>
                </p:cNvPr>
                <p:cNvSpPr/>
                <p:nvPr/>
              </p:nvSpPr>
              <p:spPr>
                <a:xfrm>
                  <a:off x="2600550" y="3887466"/>
                  <a:ext cx="972185" cy="5257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525779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525602"/>
                      </a:lnTo>
                      <a:lnTo>
                        <a:pt x="971994" y="525602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BEFE4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91" name="object 152">
                  <a:extLst>
                    <a:ext uri="{FF2B5EF4-FFF2-40B4-BE49-F238E27FC236}">
                      <a16:creationId xmlns:a16="http://schemas.microsoft.com/office/drawing/2014/main" id="{64CDDB43-8498-CB65-BC3B-E3A0D5AD8CDE}"/>
                    </a:ext>
                  </a:extLst>
                </p:cNvPr>
                <p:cNvSpPr/>
                <p:nvPr/>
              </p:nvSpPr>
              <p:spPr>
                <a:xfrm>
                  <a:off x="2600550" y="4413055"/>
                  <a:ext cx="972185" cy="5257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525779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525602"/>
                      </a:lnTo>
                      <a:lnTo>
                        <a:pt x="971994" y="525602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 dirty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grpSp>
            <p:nvGrpSpPr>
              <p:cNvPr id="144" name="グループ化 143">
                <a:extLst>
                  <a:ext uri="{FF2B5EF4-FFF2-40B4-BE49-F238E27FC236}">
                    <a16:creationId xmlns:a16="http://schemas.microsoft.com/office/drawing/2014/main" id="{B51D0319-534E-0457-1CF8-A748A37B48EB}"/>
                  </a:ext>
                </a:extLst>
              </p:cNvPr>
              <p:cNvGrpSpPr/>
              <p:nvPr/>
            </p:nvGrpSpPr>
            <p:grpSpPr>
              <a:xfrm>
                <a:off x="3721884" y="1878656"/>
                <a:ext cx="972185" cy="3060141"/>
                <a:chOff x="3721884" y="1878656"/>
                <a:chExt cx="972185" cy="3060141"/>
              </a:xfrm>
            </p:grpSpPr>
            <p:sp>
              <p:nvSpPr>
                <p:cNvPr id="93" name="object 154">
                  <a:extLst>
                    <a:ext uri="{FF2B5EF4-FFF2-40B4-BE49-F238E27FC236}">
                      <a16:creationId xmlns:a16="http://schemas.microsoft.com/office/drawing/2014/main" id="{2F6FEFD6-41E0-7CCB-798D-66E05D86CF0B}"/>
                    </a:ext>
                  </a:extLst>
                </p:cNvPr>
                <p:cNvSpPr/>
                <p:nvPr/>
              </p:nvSpPr>
              <p:spPr>
                <a:xfrm>
                  <a:off x="3721884" y="1878656"/>
                  <a:ext cx="972185" cy="7200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72009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720001"/>
                      </a:lnTo>
                      <a:lnTo>
                        <a:pt x="971994" y="720001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EEAE5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94" name="object 155">
                  <a:extLst>
                    <a:ext uri="{FF2B5EF4-FFF2-40B4-BE49-F238E27FC236}">
                      <a16:creationId xmlns:a16="http://schemas.microsoft.com/office/drawing/2014/main" id="{29D61DBF-13C6-37A4-53EA-075B97016E05}"/>
                    </a:ext>
                  </a:extLst>
                </p:cNvPr>
                <p:cNvSpPr/>
                <p:nvPr/>
              </p:nvSpPr>
              <p:spPr>
                <a:xfrm>
                  <a:off x="3721884" y="2598657"/>
                  <a:ext cx="972185" cy="612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61214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612000"/>
                      </a:lnTo>
                      <a:lnTo>
                        <a:pt x="971994" y="612000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95" name="object 156">
                  <a:extLst>
                    <a:ext uri="{FF2B5EF4-FFF2-40B4-BE49-F238E27FC236}">
                      <a16:creationId xmlns:a16="http://schemas.microsoft.com/office/drawing/2014/main" id="{00924983-8984-B71E-9D3F-C9FA23964F18}"/>
                    </a:ext>
                  </a:extLst>
                </p:cNvPr>
                <p:cNvSpPr/>
                <p:nvPr/>
              </p:nvSpPr>
              <p:spPr>
                <a:xfrm>
                  <a:off x="3721884" y="3210657"/>
                  <a:ext cx="972185" cy="612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61214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612000"/>
                      </a:lnTo>
                      <a:lnTo>
                        <a:pt x="971994" y="612000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BEFE4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96" name="object 157">
                  <a:extLst>
                    <a:ext uri="{FF2B5EF4-FFF2-40B4-BE49-F238E27FC236}">
                      <a16:creationId xmlns:a16="http://schemas.microsoft.com/office/drawing/2014/main" id="{2642AF2C-9CAF-4473-C443-37540DC886D0}"/>
                    </a:ext>
                  </a:extLst>
                </p:cNvPr>
                <p:cNvSpPr/>
                <p:nvPr/>
              </p:nvSpPr>
              <p:spPr>
                <a:xfrm>
                  <a:off x="3721884" y="3822657"/>
                  <a:ext cx="972185" cy="5041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50419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503999"/>
                      </a:lnTo>
                      <a:lnTo>
                        <a:pt x="971994" y="503999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97" name="object 158">
                  <a:extLst>
                    <a:ext uri="{FF2B5EF4-FFF2-40B4-BE49-F238E27FC236}">
                      <a16:creationId xmlns:a16="http://schemas.microsoft.com/office/drawing/2014/main" id="{DAE56292-9926-222A-EAB8-C818390CEE35}"/>
                    </a:ext>
                  </a:extLst>
                </p:cNvPr>
                <p:cNvSpPr/>
                <p:nvPr/>
              </p:nvSpPr>
              <p:spPr>
                <a:xfrm>
                  <a:off x="3721884" y="4326657"/>
                  <a:ext cx="972185" cy="612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61214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612000"/>
                      </a:lnTo>
                      <a:lnTo>
                        <a:pt x="971994" y="612000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BEFE4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sp>
            <p:nvSpPr>
              <p:cNvPr id="98" name="object 159">
                <a:extLst>
                  <a:ext uri="{FF2B5EF4-FFF2-40B4-BE49-F238E27FC236}">
                    <a16:creationId xmlns:a16="http://schemas.microsoft.com/office/drawing/2014/main" id="{83A458A4-358E-D884-4B5C-3A07C7F6348F}"/>
                  </a:ext>
                </a:extLst>
              </p:cNvPr>
              <p:cNvSpPr txBox="1"/>
              <p:nvPr/>
            </p:nvSpPr>
            <p:spPr>
              <a:xfrm>
                <a:off x="4821400" y="4403188"/>
                <a:ext cx="711200" cy="368869"/>
              </a:xfrm>
              <a:prstGeom prst="rect">
                <a:avLst/>
              </a:prstGeom>
            </p:spPr>
            <p:txBody>
              <a:bodyPr vert="horz" wrap="square" lIns="0" tIns="7620" rIns="0" bIns="0" rtlCol="0">
                <a:spAutoFit/>
              </a:bodyPr>
              <a:lstStyle/>
              <a:p>
                <a:pPr marL="12700" marR="5080">
                  <a:lnSpc>
                    <a:spcPct val="107100"/>
                  </a:lnSpc>
                  <a:spcBef>
                    <a:spcPts val="60"/>
                  </a:spcBef>
                </a:pPr>
                <a:r>
                  <a:rPr lang="ja-JP" altLang="en-US" sz="700" spc="1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1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spc="1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入館料外収入が</a:t>
                </a:r>
                <a:r>
                  <a:rPr sz="700" spc="-5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増え、サービスの</a:t>
                </a:r>
                <a:r>
                  <a:rPr sz="700" spc="-2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維持と施設の</a:t>
                </a:r>
                <a:r>
                  <a:rPr sz="700" spc="-1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充実化が進む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01" name="object 162">
                <a:extLst>
                  <a:ext uri="{FF2B5EF4-FFF2-40B4-BE49-F238E27FC236}">
                    <a16:creationId xmlns:a16="http://schemas.microsoft.com/office/drawing/2014/main" id="{83357095-0F2C-18A5-55C2-C864095FC519}"/>
                  </a:ext>
                </a:extLst>
              </p:cNvPr>
              <p:cNvSpPr txBox="1"/>
              <p:nvPr/>
            </p:nvSpPr>
            <p:spPr>
              <a:xfrm>
                <a:off x="4180849" y="5037628"/>
                <a:ext cx="3495860" cy="144856"/>
              </a:xfrm>
              <a:prstGeom prst="rect">
                <a:avLst/>
              </a:prstGeom>
              <a:solidFill>
                <a:srgbClr val="DA7777"/>
              </a:solidFill>
            </p:spPr>
            <p:txBody>
              <a:bodyPr vert="horz" wrap="square" lIns="0" tIns="34925" rIns="0" bIns="0" rtlCol="0">
                <a:spAutoFit/>
              </a:bodyPr>
              <a:lstStyle/>
              <a:p>
                <a:pPr marL="223520" algn="ctr">
                  <a:lnSpc>
                    <a:spcPct val="100000"/>
                  </a:lnSpc>
                  <a:spcBef>
                    <a:spcPts val="275"/>
                  </a:spcBef>
                </a:pPr>
                <a:r>
                  <a:rPr sz="1000" b="1" spc="-35" dirty="0">
                    <a:solidFill>
                      <a:srgbClr val="FFFFF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文化施設を中核とした観光の目指したい姿</a:t>
                </a:r>
                <a:r>
                  <a:rPr sz="1000" b="1" dirty="0">
                    <a:solidFill>
                      <a:srgbClr val="FFFFF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（</a:t>
                </a:r>
                <a:r>
                  <a:rPr sz="1000" b="1" spc="-40" dirty="0">
                    <a:solidFill>
                      <a:srgbClr val="FFFFF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コンセプト</a:t>
                </a:r>
                <a:r>
                  <a:rPr sz="1000" b="1" spc="-50" dirty="0">
                    <a:solidFill>
                      <a:srgbClr val="FFFFF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）</a:t>
                </a:r>
                <a:endParaRPr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02" name="object 163">
                <a:extLst>
                  <a:ext uri="{FF2B5EF4-FFF2-40B4-BE49-F238E27FC236}">
                    <a16:creationId xmlns:a16="http://schemas.microsoft.com/office/drawing/2014/main" id="{E32B1365-E047-DA2B-E775-28325726E7E5}"/>
                  </a:ext>
                </a:extLst>
              </p:cNvPr>
              <p:cNvSpPr txBox="1"/>
              <p:nvPr/>
            </p:nvSpPr>
            <p:spPr>
              <a:xfrm>
                <a:off x="1699945" y="1685958"/>
                <a:ext cx="712247" cy="115885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100"/>
                  </a:spcBef>
                  <a:tabLst>
                    <a:tab pos="942975" algn="l"/>
                  </a:tabLst>
                </a:pPr>
                <a:r>
                  <a:rPr sz="900" b="1" spc="-7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イ</a:t>
                </a:r>
                <a:r>
                  <a:rPr sz="900" b="1" spc="-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ン</a:t>
                </a:r>
                <a:r>
                  <a:rPr sz="900" b="1" spc="-4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プ</a:t>
                </a:r>
                <a:r>
                  <a:rPr sz="900" b="1" spc="-16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ッ</a:t>
                </a:r>
                <a:r>
                  <a:rPr sz="900" b="1" spc="-5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ト</a:t>
                </a:r>
                <a:endParaRPr sz="9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03" name="object 164">
                <a:extLst>
                  <a:ext uri="{FF2B5EF4-FFF2-40B4-BE49-F238E27FC236}">
                    <a16:creationId xmlns:a16="http://schemas.microsoft.com/office/drawing/2014/main" id="{D6110042-20DA-E9A9-1C68-04E767DC63FC}"/>
                  </a:ext>
                </a:extLst>
              </p:cNvPr>
              <p:cNvSpPr txBox="1"/>
              <p:nvPr/>
            </p:nvSpPr>
            <p:spPr>
              <a:xfrm>
                <a:off x="3881077" y="1712040"/>
                <a:ext cx="3834520" cy="115885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0"/>
                  </a:spcBef>
                  <a:tabLst>
                    <a:tab pos="975360" algn="l"/>
                    <a:tab pos="1947545" algn="l"/>
                    <a:tab pos="2917190" algn="l"/>
                  </a:tabLst>
                </a:pPr>
                <a:endParaRPr sz="9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04" name="object 165">
                <a:extLst>
                  <a:ext uri="{FF2B5EF4-FFF2-40B4-BE49-F238E27FC236}">
                    <a16:creationId xmlns:a16="http://schemas.microsoft.com/office/drawing/2014/main" id="{7240525B-F7B5-AB1F-3348-644D2AE7F47C}"/>
                  </a:ext>
                </a:extLst>
              </p:cNvPr>
              <p:cNvSpPr/>
              <p:nvPr/>
            </p:nvSpPr>
            <p:spPr>
              <a:xfrm>
                <a:off x="6704536" y="1878663"/>
                <a:ext cx="972185" cy="3060065"/>
              </a:xfrm>
              <a:custGeom>
                <a:avLst/>
                <a:gdLst/>
                <a:ahLst/>
                <a:cxnLst/>
                <a:rect l="l" t="t" r="r" b="b"/>
                <a:pathLst>
                  <a:path w="972184" h="3060065">
                    <a:moveTo>
                      <a:pt x="916889" y="0"/>
                    </a:moveTo>
                    <a:lnTo>
                      <a:pt x="55118" y="0"/>
                    </a:lnTo>
                    <a:lnTo>
                      <a:pt x="33716" y="4349"/>
                    </a:lnTo>
                    <a:lnTo>
                      <a:pt x="16190" y="16190"/>
                    </a:lnTo>
                    <a:lnTo>
                      <a:pt x="4349" y="33716"/>
                    </a:lnTo>
                    <a:lnTo>
                      <a:pt x="0" y="55118"/>
                    </a:lnTo>
                    <a:lnTo>
                      <a:pt x="0" y="3004883"/>
                    </a:lnTo>
                    <a:lnTo>
                      <a:pt x="4349" y="3026284"/>
                    </a:lnTo>
                    <a:lnTo>
                      <a:pt x="16190" y="3043810"/>
                    </a:lnTo>
                    <a:lnTo>
                      <a:pt x="33716" y="3055652"/>
                    </a:lnTo>
                    <a:lnTo>
                      <a:pt x="55118" y="3060001"/>
                    </a:lnTo>
                    <a:lnTo>
                      <a:pt x="916889" y="3060001"/>
                    </a:lnTo>
                    <a:lnTo>
                      <a:pt x="938290" y="3055652"/>
                    </a:lnTo>
                    <a:lnTo>
                      <a:pt x="954408" y="3044761"/>
                    </a:lnTo>
                    <a:lnTo>
                      <a:pt x="55118" y="3044761"/>
                    </a:lnTo>
                    <a:lnTo>
                      <a:pt x="39612" y="3041622"/>
                    </a:lnTo>
                    <a:lnTo>
                      <a:pt x="26935" y="3033066"/>
                    </a:lnTo>
                    <a:lnTo>
                      <a:pt x="18379" y="3020388"/>
                    </a:lnTo>
                    <a:lnTo>
                      <a:pt x="15240" y="3004883"/>
                    </a:lnTo>
                    <a:lnTo>
                      <a:pt x="15240" y="55118"/>
                    </a:lnTo>
                    <a:lnTo>
                      <a:pt x="18379" y="39612"/>
                    </a:lnTo>
                    <a:lnTo>
                      <a:pt x="26935" y="26935"/>
                    </a:lnTo>
                    <a:lnTo>
                      <a:pt x="39612" y="18379"/>
                    </a:lnTo>
                    <a:lnTo>
                      <a:pt x="55118" y="15240"/>
                    </a:lnTo>
                    <a:lnTo>
                      <a:pt x="954408" y="15240"/>
                    </a:lnTo>
                    <a:lnTo>
                      <a:pt x="938290" y="4349"/>
                    </a:lnTo>
                    <a:lnTo>
                      <a:pt x="916889" y="0"/>
                    </a:lnTo>
                    <a:close/>
                  </a:path>
                  <a:path w="972184" h="3060065">
                    <a:moveTo>
                      <a:pt x="954408" y="15240"/>
                    </a:moveTo>
                    <a:lnTo>
                      <a:pt x="916889" y="15240"/>
                    </a:lnTo>
                    <a:lnTo>
                      <a:pt x="932394" y="18379"/>
                    </a:lnTo>
                    <a:lnTo>
                      <a:pt x="945072" y="26935"/>
                    </a:lnTo>
                    <a:lnTo>
                      <a:pt x="953627" y="39612"/>
                    </a:lnTo>
                    <a:lnTo>
                      <a:pt x="956767" y="55118"/>
                    </a:lnTo>
                    <a:lnTo>
                      <a:pt x="956767" y="3004883"/>
                    </a:lnTo>
                    <a:lnTo>
                      <a:pt x="953627" y="3020388"/>
                    </a:lnTo>
                    <a:lnTo>
                      <a:pt x="945072" y="3033066"/>
                    </a:lnTo>
                    <a:lnTo>
                      <a:pt x="932394" y="3041622"/>
                    </a:lnTo>
                    <a:lnTo>
                      <a:pt x="916889" y="3044761"/>
                    </a:lnTo>
                    <a:lnTo>
                      <a:pt x="954408" y="3044761"/>
                    </a:lnTo>
                    <a:lnTo>
                      <a:pt x="955816" y="3043810"/>
                    </a:lnTo>
                    <a:lnTo>
                      <a:pt x="967658" y="3026284"/>
                    </a:lnTo>
                    <a:lnTo>
                      <a:pt x="972007" y="3004883"/>
                    </a:lnTo>
                    <a:lnTo>
                      <a:pt x="972007" y="55118"/>
                    </a:lnTo>
                    <a:lnTo>
                      <a:pt x="967658" y="33716"/>
                    </a:lnTo>
                    <a:lnTo>
                      <a:pt x="955816" y="16190"/>
                    </a:lnTo>
                    <a:lnTo>
                      <a:pt x="954408" y="15240"/>
                    </a:lnTo>
                    <a:close/>
                  </a:path>
                </a:pathLst>
              </a:custGeom>
              <a:solidFill>
                <a:srgbClr val="E48A52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05" name="object 166">
                <a:extLst>
                  <a:ext uri="{FF2B5EF4-FFF2-40B4-BE49-F238E27FC236}">
                    <a16:creationId xmlns:a16="http://schemas.microsoft.com/office/drawing/2014/main" id="{E78E288E-1C48-4469-2A23-9B0583ED4264}"/>
                  </a:ext>
                </a:extLst>
              </p:cNvPr>
              <p:cNvSpPr txBox="1"/>
              <p:nvPr/>
            </p:nvSpPr>
            <p:spPr>
              <a:xfrm>
                <a:off x="2624482" y="1901645"/>
                <a:ext cx="853440" cy="124724"/>
              </a:xfrm>
              <a:prstGeom prst="rect">
                <a:avLst/>
              </a:prstGeom>
            </p:spPr>
            <p:txBody>
              <a:bodyPr vert="horz" wrap="square" lIns="0" tIns="5461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430"/>
                  </a:spcBef>
                </a:pPr>
                <a:r>
                  <a:rPr sz="700" b="1" spc="-5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魅力増進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07" name="object 168">
                <a:extLst>
                  <a:ext uri="{FF2B5EF4-FFF2-40B4-BE49-F238E27FC236}">
                    <a16:creationId xmlns:a16="http://schemas.microsoft.com/office/drawing/2014/main" id="{3C4278EB-EAA1-2F73-B985-B3DCDE3F2953}"/>
                  </a:ext>
                </a:extLst>
              </p:cNvPr>
              <p:cNvSpPr txBox="1"/>
              <p:nvPr/>
            </p:nvSpPr>
            <p:spPr>
              <a:xfrm>
                <a:off x="4820854" y="1988414"/>
                <a:ext cx="840105" cy="743925"/>
              </a:xfrm>
              <a:prstGeom prst="rect">
                <a:avLst/>
              </a:prstGeom>
            </p:spPr>
            <p:txBody>
              <a:bodyPr vert="horz" wrap="square" lIns="0" tIns="7620" rIns="0" bIns="0" rtlCol="0">
                <a:spAutoFit/>
              </a:bodyPr>
              <a:lstStyle/>
              <a:p>
                <a:pPr marL="12700" marR="5080" indent="635">
                  <a:lnSpc>
                    <a:spcPct val="107100"/>
                  </a:lnSpc>
                  <a:spcBef>
                    <a:spcPts val="60"/>
                  </a:spcBef>
                </a:pPr>
                <a:r>
                  <a:rPr lang="ja-JP" altLang="en-US" sz="700" spc="15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15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 indent="635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spc="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地域の</a:t>
                </a:r>
                <a:r>
                  <a:rPr sz="700" b="1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文化資源につ</a:t>
                </a:r>
                <a:r>
                  <a:rPr sz="700" b="1" spc="-5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いて理解を深める</a:t>
                </a:r>
                <a:endParaRPr lang="en-US" sz="700" b="1" spc="-5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5080" indent="635">
                  <a:lnSpc>
                    <a:spcPct val="107100"/>
                  </a:lnSpc>
                  <a:spcBef>
                    <a:spcPts val="60"/>
                  </a:spcBef>
                </a:pPr>
                <a:endParaRPr lang="en-US" sz="700" b="1" spc="-5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5080" indent="635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spc="1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来</a:t>
                </a:r>
                <a:r>
                  <a:rPr sz="700" spc="-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訪者が増える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3335">
                  <a:lnSpc>
                    <a:spcPct val="100000"/>
                  </a:lnSpc>
                  <a:spcBef>
                    <a:spcPts val="60"/>
                  </a:spcBef>
                </a:pPr>
                <a:endParaRPr lang="en-US" sz="700" spc="-15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3335">
                  <a:lnSpc>
                    <a:spcPct val="100000"/>
                  </a:lnSpc>
                  <a:spcBef>
                    <a:spcPts val="60"/>
                  </a:spcBef>
                </a:pPr>
                <a:r>
                  <a:rPr sz="700" spc="-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海外在住者に地域の文化資源が</a:t>
                </a:r>
                <a:r>
                  <a:rPr sz="700" spc="-4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認知される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11" name="object 172">
                <a:extLst>
                  <a:ext uri="{FF2B5EF4-FFF2-40B4-BE49-F238E27FC236}">
                    <a16:creationId xmlns:a16="http://schemas.microsoft.com/office/drawing/2014/main" id="{60A2CE6A-13C7-FAE3-F4B5-EFDFE6A3E108}"/>
                  </a:ext>
                </a:extLst>
              </p:cNvPr>
              <p:cNvSpPr txBox="1"/>
              <p:nvPr/>
            </p:nvSpPr>
            <p:spPr>
              <a:xfrm>
                <a:off x="4820489" y="2869347"/>
                <a:ext cx="773430" cy="368869"/>
              </a:xfrm>
              <a:prstGeom prst="rect">
                <a:avLst/>
              </a:prstGeom>
            </p:spPr>
            <p:txBody>
              <a:bodyPr vert="horz" wrap="square" lIns="0" tIns="7620" rIns="0" bIns="0" rtlCol="0">
                <a:spAutoFit/>
              </a:bodyPr>
              <a:lstStyle/>
              <a:p>
                <a:pPr marL="12700" marR="5080" algn="just">
                  <a:lnSpc>
                    <a:spcPct val="107100"/>
                  </a:lnSpc>
                  <a:spcBef>
                    <a:spcPts val="60"/>
                  </a:spcBef>
                </a:pPr>
                <a:r>
                  <a:rPr lang="ja-JP" altLang="en-US" sz="700" spc="-1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-1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 algn="just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spc="-1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寄附や会員制度を</a:t>
                </a:r>
                <a:r>
                  <a:rPr sz="700" spc="-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通じて文化資源に</a:t>
                </a:r>
                <a:r>
                  <a:rPr sz="700" spc="-3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関わる人が増える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12" name="object 173">
                <a:extLst>
                  <a:ext uri="{FF2B5EF4-FFF2-40B4-BE49-F238E27FC236}">
                    <a16:creationId xmlns:a16="http://schemas.microsoft.com/office/drawing/2014/main" id="{B2F1B210-137B-E3C2-B59C-04F5607AAB3C}"/>
                  </a:ext>
                </a:extLst>
              </p:cNvPr>
              <p:cNvSpPr txBox="1"/>
              <p:nvPr/>
            </p:nvSpPr>
            <p:spPr>
              <a:xfrm>
                <a:off x="4819483" y="3386707"/>
                <a:ext cx="675640" cy="368869"/>
              </a:xfrm>
              <a:prstGeom prst="rect">
                <a:avLst/>
              </a:prstGeom>
            </p:spPr>
            <p:txBody>
              <a:bodyPr vert="horz" wrap="square" lIns="0" tIns="7620" rIns="0" bIns="0" rtlCol="0">
                <a:spAutoFit/>
              </a:bodyPr>
              <a:lstStyle/>
              <a:p>
                <a:pPr marL="12700" marR="5080">
                  <a:lnSpc>
                    <a:spcPct val="107100"/>
                  </a:lnSpc>
                  <a:spcBef>
                    <a:spcPts val="60"/>
                  </a:spcBef>
                </a:pPr>
                <a:r>
                  <a:rPr lang="ja-JP" altLang="en-US" sz="700" spc="2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2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spc="2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宿泊滞在者や周</a:t>
                </a:r>
                <a:r>
                  <a:rPr sz="700" spc="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遊客が増え、地</a:t>
                </a:r>
                <a:r>
                  <a:rPr sz="700" spc="3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域経済が</a:t>
                </a:r>
                <a:r>
                  <a:rPr sz="700" spc="35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    活</a:t>
                </a:r>
                <a:r>
                  <a:rPr sz="700" spc="-1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性化する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13" name="object 174">
                <a:extLst>
                  <a:ext uri="{FF2B5EF4-FFF2-40B4-BE49-F238E27FC236}">
                    <a16:creationId xmlns:a16="http://schemas.microsoft.com/office/drawing/2014/main" id="{EB6C04D6-92A6-7296-CBE8-7391BB5CE61A}"/>
                  </a:ext>
                </a:extLst>
              </p:cNvPr>
              <p:cNvSpPr txBox="1"/>
              <p:nvPr/>
            </p:nvSpPr>
            <p:spPr>
              <a:xfrm>
                <a:off x="4819483" y="3937824"/>
                <a:ext cx="698500" cy="388510"/>
              </a:xfrm>
              <a:prstGeom prst="rect">
                <a:avLst/>
              </a:prstGeom>
            </p:spPr>
            <p:txBody>
              <a:bodyPr vert="horz" wrap="square" lIns="0" tIns="7620" rIns="0" bIns="0" rtlCol="0">
                <a:spAutoFit/>
              </a:bodyPr>
              <a:lstStyle/>
              <a:p>
                <a:pPr marL="12700" marR="5080" indent="1270">
                  <a:lnSpc>
                    <a:spcPct val="107100"/>
                  </a:lnSpc>
                  <a:spcBef>
                    <a:spcPts val="60"/>
                  </a:spcBef>
                </a:pPr>
                <a:r>
                  <a:rPr lang="ja-JP" altLang="en-US" sz="700" spc="-5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-5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 indent="1270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spc="-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取組みの中で</a:t>
                </a:r>
                <a:endParaRPr lang="en-US" sz="700" spc="50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 indent="1270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b="1" spc="2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連携体制が構築</a:t>
                </a:r>
                <a:endParaRPr lang="en-US" sz="700" b="1" spc="20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5080" indent="1270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spc="-4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される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14" name="object 175">
                <a:extLst>
                  <a:ext uri="{FF2B5EF4-FFF2-40B4-BE49-F238E27FC236}">
                    <a16:creationId xmlns:a16="http://schemas.microsoft.com/office/drawing/2014/main" id="{A9E4675F-D4E7-EE51-5678-622C6E05E525}"/>
                  </a:ext>
                </a:extLst>
              </p:cNvPr>
              <p:cNvSpPr txBox="1"/>
              <p:nvPr/>
            </p:nvSpPr>
            <p:spPr>
              <a:xfrm>
                <a:off x="3772678" y="2048640"/>
                <a:ext cx="909867" cy="423080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3335" marR="142240">
                  <a:lnSpc>
                    <a:spcPct val="117900"/>
                  </a:lnSpc>
                  <a:spcBef>
                    <a:spcPts val="95"/>
                  </a:spcBef>
                </a:pPr>
                <a:r>
                  <a:rPr lang="ja-JP" altLang="en-US" sz="700" b="1" spc="-10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例）</a:t>
                </a:r>
                <a:endParaRPr lang="en-US" altLang="ja-JP" sz="700" b="1" spc="-10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3335" marR="142240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b="1" spc="-1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満足度</a:t>
                </a:r>
                <a:r>
                  <a:rPr sz="700" b="1" spc="-10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○％</a:t>
                </a:r>
                <a:r>
                  <a:rPr sz="700" b="1" spc="-1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向上</a:t>
                </a:r>
                <a:endParaRPr lang="en-US" sz="700" b="1" spc="-10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3335" marR="142240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b="1" spc="-1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来訪者</a:t>
                </a:r>
                <a:r>
                  <a:rPr sz="700" b="1" spc="-10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○％増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>
                  <a:lnSpc>
                    <a:spcPct val="100000"/>
                  </a:lnSpc>
                  <a:spcBef>
                    <a:spcPts val="150"/>
                  </a:spcBef>
                </a:pPr>
                <a:r>
                  <a:rPr sz="700" b="1" spc="-5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インバウンド来訪者</a:t>
                </a:r>
                <a:r>
                  <a:rPr sz="700" b="1" spc="-20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○％増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15" name="object 176">
                <a:extLst>
                  <a:ext uri="{FF2B5EF4-FFF2-40B4-BE49-F238E27FC236}">
                    <a16:creationId xmlns:a16="http://schemas.microsoft.com/office/drawing/2014/main" id="{B9306FAE-D6A1-CB22-70A4-256F7335A307}"/>
                  </a:ext>
                </a:extLst>
              </p:cNvPr>
              <p:cNvSpPr txBox="1"/>
              <p:nvPr/>
            </p:nvSpPr>
            <p:spPr>
              <a:xfrm>
                <a:off x="3779627" y="2686741"/>
                <a:ext cx="770255" cy="424406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 marR="5080">
                  <a:lnSpc>
                    <a:spcPct val="117900"/>
                  </a:lnSpc>
                  <a:spcBef>
                    <a:spcPts val="95"/>
                  </a:spcBef>
                </a:pPr>
                <a:r>
                  <a:rPr lang="ja-JP" altLang="en-US" sz="700" spc="-1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-1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spc="-1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基金積み上げ○円</a:t>
                </a:r>
                <a:endParaRPr lang="en-US" sz="700" spc="-1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spc="-7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会員○社</a:t>
                </a:r>
                <a:r>
                  <a:rPr sz="700" spc="-7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、○人</a:t>
                </a:r>
                <a:endParaRPr lang="en-US" sz="700" spc="50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spc="-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寄附○円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16" name="object 177">
                <a:extLst>
                  <a:ext uri="{FF2B5EF4-FFF2-40B4-BE49-F238E27FC236}">
                    <a16:creationId xmlns:a16="http://schemas.microsoft.com/office/drawing/2014/main" id="{3C5E6FDA-ADB5-C631-1121-AD390CF3A38B}"/>
                  </a:ext>
                </a:extLst>
              </p:cNvPr>
              <p:cNvSpPr txBox="1"/>
              <p:nvPr/>
            </p:nvSpPr>
            <p:spPr>
              <a:xfrm>
                <a:off x="3731713" y="3298749"/>
                <a:ext cx="678815" cy="423080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60325" marR="144780" indent="635">
                  <a:lnSpc>
                    <a:spcPct val="117900"/>
                  </a:lnSpc>
                  <a:spcBef>
                    <a:spcPts val="95"/>
                  </a:spcBef>
                </a:pPr>
                <a:r>
                  <a:rPr lang="ja-JP" altLang="en-US" sz="700" spc="-1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-1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60325" marR="144780" indent="635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spc="-1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体験者○人</a:t>
                </a:r>
                <a:endParaRPr lang="en-US" sz="700" spc="-1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60325" marR="144780" indent="635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spc="-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売上○円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>
                  <a:lnSpc>
                    <a:spcPct val="100000"/>
                  </a:lnSpc>
                  <a:spcBef>
                    <a:spcPts val="150"/>
                  </a:spcBef>
                </a:pPr>
                <a:r>
                  <a:rPr sz="70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（</a:t>
                </a:r>
                <a:r>
                  <a:rPr sz="700" spc="5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内利益○円</a:t>
                </a:r>
                <a:r>
                  <a:rPr sz="700" spc="-5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）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17" name="object 178">
                <a:extLst>
                  <a:ext uri="{FF2B5EF4-FFF2-40B4-BE49-F238E27FC236}">
                    <a16:creationId xmlns:a16="http://schemas.microsoft.com/office/drawing/2014/main" id="{31326EA3-2A9B-9246-0F0A-94E8464F4FEA}"/>
                  </a:ext>
                </a:extLst>
              </p:cNvPr>
              <p:cNvSpPr txBox="1"/>
              <p:nvPr/>
            </p:nvSpPr>
            <p:spPr>
              <a:xfrm>
                <a:off x="3779902" y="3998449"/>
                <a:ext cx="485140" cy="186595"/>
              </a:xfrm>
              <a:prstGeom prst="rect">
                <a:avLst/>
              </a:prstGeom>
            </p:spPr>
            <p:txBody>
              <a:bodyPr vert="horz" wrap="square" lIns="0" tIns="1524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20"/>
                  </a:spcBef>
                </a:pPr>
                <a:r>
                  <a:rPr lang="ja-JP" altLang="en-US" sz="700" spc="-15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-15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>
                  <a:lnSpc>
                    <a:spcPct val="100000"/>
                  </a:lnSpc>
                  <a:spcBef>
                    <a:spcPts val="120"/>
                  </a:spcBef>
                </a:pPr>
                <a:r>
                  <a:rPr sz="700" spc="-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利用者○人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18" name="object 179">
                <a:extLst>
                  <a:ext uri="{FF2B5EF4-FFF2-40B4-BE49-F238E27FC236}">
                    <a16:creationId xmlns:a16="http://schemas.microsoft.com/office/drawing/2014/main" id="{8D217A82-2BD8-9B92-14EB-B4780C08FA74}"/>
                  </a:ext>
                </a:extLst>
              </p:cNvPr>
              <p:cNvSpPr txBox="1"/>
              <p:nvPr/>
            </p:nvSpPr>
            <p:spPr>
              <a:xfrm>
                <a:off x="3778896" y="4478234"/>
                <a:ext cx="831850" cy="317261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3335" marR="5080" indent="-1270">
                  <a:lnSpc>
                    <a:spcPct val="117900"/>
                  </a:lnSpc>
                  <a:spcBef>
                    <a:spcPts val="95"/>
                  </a:spcBef>
                </a:pPr>
                <a:r>
                  <a:rPr lang="ja-JP" altLang="en-US" sz="700" spc="-4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-4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3335" marR="5080" indent="-1270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spc="-4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カフェ利用者○人増</a:t>
                </a:r>
                <a:endParaRPr lang="en-US" sz="700" spc="-4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3335" marR="5080" indent="-1270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spc="-1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商品売上○円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21" name="object 182">
                <a:extLst>
                  <a:ext uri="{FF2B5EF4-FFF2-40B4-BE49-F238E27FC236}">
                    <a16:creationId xmlns:a16="http://schemas.microsoft.com/office/drawing/2014/main" id="{68B24F27-3E4C-74E7-DAD3-311C4B053DD8}"/>
                  </a:ext>
                </a:extLst>
              </p:cNvPr>
              <p:cNvSpPr txBox="1"/>
              <p:nvPr/>
            </p:nvSpPr>
            <p:spPr>
              <a:xfrm>
                <a:off x="2661334" y="3166151"/>
                <a:ext cx="808990" cy="124724"/>
              </a:xfrm>
              <a:prstGeom prst="rect">
                <a:avLst/>
              </a:prstGeom>
            </p:spPr>
            <p:txBody>
              <a:bodyPr vert="horz" wrap="square" lIns="0" tIns="5461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430"/>
                  </a:spcBef>
                </a:pPr>
                <a:r>
                  <a:rPr sz="700" b="1" spc="-5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利便増進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23" name="object 184">
                <a:extLst>
                  <a:ext uri="{FF2B5EF4-FFF2-40B4-BE49-F238E27FC236}">
                    <a16:creationId xmlns:a16="http://schemas.microsoft.com/office/drawing/2014/main" id="{8E2E5859-CF01-DC58-598D-5DF456456477}"/>
                  </a:ext>
                </a:extLst>
              </p:cNvPr>
              <p:cNvSpPr txBox="1"/>
              <p:nvPr/>
            </p:nvSpPr>
            <p:spPr>
              <a:xfrm>
                <a:off x="2661222" y="3899023"/>
                <a:ext cx="776605" cy="111957"/>
              </a:xfrm>
              <a:prstGeom prst="rect">
                <a:avLst/>
              </a:prstGeom>
            </p:spPr>
            <p:txBody>
              <a:bodyPr vert="horz" wrap="square" lIns="0" tIns="3810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300"/>
                  </a:spcBef>
                </a:pPr>
                <a:r>
                  <a:rPr sz="700" b="1" spc="-1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事業の持続と還元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25" name="object 186">
                <a:extLst>
                  <a:ext uri="{FF2B5EF4-FFF2-40B4-BE49-F238E27FC236}">
                    <a16:creationId xmlns:a16="http://schemas.microsoft.com/office/drawing/2014/main" id="{106590BA-B7BB-8033-F134-CFABE0CF6B69}"/>
                  </a:ext>
                </a:extLst>
              </p:cNvPr>
              <p:cNvSpPr txBox="1"/>
              <p:nvPr/>
            </p:nvSpPr>
            <p:spPr>
              <a:xfrm>
                <a:off x="2661371" y="4401479"/>
                <a:ext cx="721360" cy="124724"/>
              </a:xfrm>
              <a:prstGeom prst="rect">
                <a:avLst/>
              </a:prstGeom>
            </p:spPr>
            <p:txBody>
              <a:bodyPr vert="horz" wrap="square" lIns="0" tIns="5461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430"/>
                  </a:spcBef>
                </a:pPr>
                <a:r>
                  <a:rPr sz="700" b="1" spc="1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飲食物販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27" name="object 188">
                <a:extLst>
                  <a:ext uri="{FF2B5EF4-FFF2-40B4-BE49-F238E27FC236}">
                    <a16:creationId xmlns:a16="http://schemas.microsoft.com/office/drawing/2014/main" id="{62A05BFA-B663-5AA7-863E-6930B3E9E452}"/>
                  </a:ext>
                </a:extLst>
              </p:cNvPr>
              <p:cNvSpPr/>
              <p:nvPr/>
            </p:nvSpPr>
            <p:spPr>
              <a:xfrm>
                <a:off x="3721882" y="1878663"/>
                <a:ext cx="972185" cy="720090"/>
              </a:xfrm>
              <a:custGeom>
                <a:avLst/>
                <a:gdLst/>
                <a:ahLst/>
                <a:cxnLst/>
                <a:rect l="l" t="t" r="r" b="b"/>
                <a:pathLst>
                  <a:path w="972185" h="720090">
                    <a:moveTo>
                      <a:pt x="916876" y="0"/>
                    </a:moveTo>
                    <a:lnTo>
                      <a:pt x="55130" y="0"/>
                    </a:lnTo>
                    <a:lnTo>
                      <a:pt x="33727" y="4349"/>
                    </a:lnTo>
                    <a:lnTo>
                      <a:pt x="16197" y="16192"/>
                    </a:lnTo>
                    <a:lnTo>
                      <a:pt x="4351" y="33722"/>
                    </a:lnTo>
                    <a:lnTo>
                      <a:pt x="0" y="55130"/>
                    </a:lnTo>
                    <a:lnTo>
                      <a:pt x="0" y="664870"/>
                    </a:lnTo>
                    <a:lnTo>
                      <a:pt x="4351" y="686279"/>
                    </a:lnTo>
                    <a:lnTo>
                      <a:pt x="16197" y="703808"/>
                    </a:lnTo>
                    <a:lnTo>
                      <a:pt x="33727" y="715651"/>
                    </a:lnTo>
                    <a:lnTo>
                      <a:pt x="55130" y="720001"/>
                    </a:lnTo>
                    <a:lnTo>
                      <a:pt x="916876" y="720001"/>
                    </a:lnTo>
                    <a:lnTo>
                      <a:pt x="938279" y="715651"/>
                    </a:lnTo>
                    <a:lnTo>
                      <a:pt x="954400" y="704761"/>
                    </a:lnTo>
                    <a:lnTo>
                      <a:pt x="55130" y="704761"/>
                    </a:lnTo>
                    <a:lnTo>
                      <a:pt x="39618" y="701621"/>
                    </a:lnTo>
                    <a:lnTo>
                      <a:pt x="26936" y="693064"/>
                    </a:lnTo>
                    <a:lnTo>
                      <a:pt x="18379" y="680383"/>
                    </a:lnTo>
                    <a:lnTo>
                      <a:pt x="15239" y="664870"/>
                    </a:lnTo>
                    <a:lnTo>
                      <a:pt x="15239" y="55130"/>
                    </a:lnTo>
                    <a:lnTo>
                      <a:pt x="18379" y="39618"/>
                    </a:lnTo>
                    <a:lnTo>
                      <a:pt x="26936" y="26936"/>
                    </a:lnTo>
                    <a:lnTo>
                      <a:pt x="39618" y="18379"/>
                    </a:lnTo>
                    <a:lnTo>
                      <a:pt x="55130" y="15240"/>
                    </a:lnTo>
                    <a:lnTo>
                      <a:pt x="954400" y="15240"/>
                    </a:lnTo>
                    <a:lnTo>
                      <a:pt x="938279" y="4349"/>
                    </a:lnTo>
                    <a:lnTo>
                      <a:pt x="916876" y="0"/>
                    </a:lnTo>
                    <a:close/>
                  </a:path>
                  <a:path w="972185" h="720090">
                    <a:moveTo>
                      <a:pt x="954400" y="15240"/>
                    </a:moveTo>
                    <a:lnTo>
                      <a:pt x="916876" y="15240"/>
                    </a:lnTo>
                    <a:lnTo>
                      <a:pt x="932389" y="18379"/>
                    </a:lnTo>
                    <a:lnTo>
                      <a:pt x="945070" y="26936"/>
                    </a:lnTo>
                    <a:lnTo>
                      <a:pt x="953627" y="39618"/>
                    </a:lnTo>
                    <a:lnTo>
                      <a:pt x="956767" y="55130"/>
                    </a:lnTo>
                    <a:lnTo>
                      <a:pt x="956767" y="664870"/>
                    </a:lnTo>
                    <a:lnTo>
                      <a:pt x="953627" y="680383"/>
                    </a:lnTo>
                    <a:lnTo>
                      <a:pt x="945070" y="693064"/>
                    </a:lnTo>
                    <a:lnTo>
                      <a:pt x="932389" y="701621"/>
                    </a:lnTo>
                    <a:lnTo>
                      <a:pt x="916876" y="704761"/>
                    </a:lnTo>
                    <a:lnTo>
                      <a:pt x="954400" y="704761"/>
                    </a:lnTo>
                    <a:lnTo>
                      <a:pt x="955809" y="703808"/>
                    </a:lnTo>
                    <a:lnTo>
                      <a:pt x="967656" y="686279"/>
                    </a:lnTo>
                    <a:lnTo>
                      <a:pt x="972007" y="664870"/>
                    </a:lnTo>
                    <a:lnTo>
                      <a:pt x="972007" y="55130"/>
                    </a:lnTo>
                    <a:lnTo>
                      <a:pt x="967656" y="33722"/>
                    </a:lnTo>
                    <a:lnTo>
                      <a:pt x="955809" y="16192"/>
                    </a:lnTo>
                    <a:lnTo>
                      <a:pt x="954400" y="15240"/>
                    </a:lnTo>
                    <a:close/>
                  </a:path>
                </a:pathLst>
              </a:custGeom>
              <a:solidFill>
                <a:srgbClr val="E48A52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grpSp>
            <p:nvGrpSpPr>
              <p:cNvPr id="143" name="グループ化 142">
                <a:extLst>
                  <a:ext uri="{FF2B5EF4-FFF2-40B4-BE49-F238E27FC236}">
                    <a16:creationId xmlns:a16="http://schemas.microsoft.com/office/drawing/2014/main" id="{77F65E15-6D58-42C6-D2A0-D9FD1DBD3160}"/>
                  </a:ext>
                </a:extLst>
              </p:cNvPr>
              <p:cNvGrpSpPr/>
              <p:nvPr/>
            </p:nvGrpSpPr>
            <p:grpSpPr>
              <a:xfrm>
                <a:off x="4760528" y="1878662"/>
                <a:ext cx="972185" cy="3060065"/>
                <a:chOff x="4760528" y="1878662"/>
                <a:chExt cx="972185" cy="3060065"/>
              </a:xfrm>
            </p:grpSpPr>
            <p:sp>
              <p:nvSpPr>
                <p:cNvPr id="129" name="object 190">
                  <a:extLst>
                    <a:ext uri="{FF2B5EF4-FFF2-40B4-BE49-F238E27FC236}">
                      <a16:creationId xmlns:a16="http://schemas.microsoft.com/office/drawing/2014/main" id="{600DF468-9D94-63D3-5C1F-F78F66F07963}"/>
                    </a:ext>
                  </a:extLst>
                </p:cNvPr>
                <p:cNvSpPr/>
                <p:nvPr/>
              </p:nvSpPr>
              <p:spPr>
                <a:xfrm>
                  <a:off x="5732542" y="1878662"/>
                  <a:ext cx="0" cy="30600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h="3060065">
                      <a:moveTo>
                        <a:pt x="0" y="0"/>
                      </a:moveTo>
                      <a:lnTo>
                        <a:pt x="0" y="3060001"/>
                      </a:lnTo>
                    </a:path>
                  </a:pathLst>
                </a:custGeom>
                <a:ln w="12700">
                  <a:solidFill>
                    <a:srgbClr val="FFFFFF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130" name="object 191">
                  <a:extLst>
                    <a:ext uri="{FF2B5EF4-FFF2-40B4-BE49-F238E27FC236}">
                      <a16:creationId xmlns:a16="http://schemas.microsoft.com/office/drawing/2014/main" id="{FC23FD90-CE22-0020-F7BE-C3FC0EE13693}"/>
                    </a:ext>
                  </a:extLst>
                </p:cNvPr>
                <p:cNvSpPr/>
                <p:nvPr/>
              </p:nvSpPr>
              <p:spPr>
                <a:xfrm>
                  <a:off x="4760528" y="1878668"/>
                  <a:ext cx="972185" cy="24841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4" h="2484120">
                      <a:moveTo>
                        <a:pt x="972007" y="2071128"/>
                      </a:moveTo>
                      <a:lnTo>
                        <a:pt x="967663" y="2049716"/>
                      </a:lnTo>
                      <a:lnTo>
                        <a:pt x="956767" y="2033600"/>
                      </a:lnTo>
                      <a:lnTo>
                        <a:pt x="956767" y="2071128"/>
                      </a:lnTo>
                      <a:lnTo>
                        <a:pt x="956767" y="2428875"/>
                      </a:lnTo>
                      <a:lnTo>
                        <a:pt x="953630" y="2444381"/>
                      </a:lnTo>
                      <a:lnTo>
                        <a:pt x="945070" y="2457056"/>
                      </a:lnTo>
                      <a:lnTo>
                        <a:pt x="932395" y="2465616"/>
                      </a:lnTo>
                      <a:lnTo>
                        <a:pt x="916876" y="2468753"/>
                      </a:lnTo>
                      <a:lnTo>
                        <a:pt x="55130" y="2468753"/>
                      </a:lnTo>
                      <a:lnTo>
                        <a:pt x="39624" y="2465616"/>
                      </a:lnTo>
                      <a:lnTo>
                        <a:pt x="26936" y="2457056"/>
                      </a:lnTo>
                      <a:lnTo>
                        <a:pt x="18389" y="2444381"/>
                      </a:lnTo>
                      <a:lnTo>
                        <a:pt x="15240" y="2428875"/>
                      </a:lnTo>
                      <a:lnTo>
                        <a:pt x="15240" y="2071128"/>
                      </a:lnTo>
                      <a:lnTo>
                        <a:pt x="18389" y="2055622"/>
                      </a:lnTo>
                      <a:lnTo>
                        <a:pt x="26936" y="2042934"/>
                      </a:lnTo>
                      <a:lnTo>
                        <a:pt x="39624" y="2034374"/>
                      </a:lnTo>
                      <a:lnTo>
                        <a:pt x="55130" y="2031238"/>
                      </a:lnTo>
                      <a:lnTo>
                        <a:pt x="916876" y="2031238"/>
                      </a:lnTo>
                      <a:lnTo>
                        <a:pt x="932395" y="2034374"/>
                      </a:lnTo>
                      <a:lnTo>
                        <a:pt x="945070" y="2042934"/>
                      </a:lnTo>
                      <a:lnTo>
                        <a:pt x="953630" y="2055622"/>
                      </a:lnTo>
                      <a:lnTo>
                        <a:pt x="956767" y="2071128"/>
                      </a:lnTo>
                      <a:lnTo>
                        <a:pt x="956767" y="2033600"/>
                      </a:lnTo>
                      <a:lnTo>
                        <a:pt x="955814" y="2032190"/>
                      </a:lnTo>
                      <a:lnTo>
                        <a:pt x="954405" y="2031238"/>
                      </a:lnTo>
                      <a:lnTo>
                        <a:pt x="938288" y="2020354"/>
                      </a:lnTo>
                      <a:lnTo>
                        <a:pt x="916876" y="2015998"/>
                      </a:lnTo>
                      <a:lnTo>
                        <a:pt x="55130" y="2015998"/>
                      </a:lnTo>
                      <a:lnTo>
                        <a:pt x="33731" y="2020354"/>
                      </a:lnTo>
                      <a:lnTo>
                        <a:pt x="16205" y="2032190"/>
                      </a:lnTo>
                      <a:lnTo>
                        <a:pt x="4356" y="2049716"/>
                      </a:lnTo>
                      <a:lnTo>
                        <a:pt x="0" y="2071128"/>
                      </a:lnTo>
                      <a:lnTo>
                        <a:pt x="0" y="2428875"/>
                      </a:lnTo>
                      <a:lnTo>
                        <a:pt x="4356" y="2450274"/>
                      </a:lnTo>
                      <a:lnTo>
                        <a:pt x="16205" y="2467800"/>
                      </a:lnTo>
                      <a:lnTo>
                        <a:pt x="33731" y="2479649"/>
                      </a:lnTo>
                      <a:lnTo>
                        <a:pt x="55130" y="2483993"/>
                      </a:lnTo>
                      <a:lnTo>
                        <a:pt x="916876" y="2483993"/>
                      </a:lnTo>
                      <a:lnTo>
                        <a:pt x="938288" y="2479649"/>
                      </a:lnTo>
                      <a:lnTo>
                        <a:pt x="954405" y="2468753"/>
                      </a:lnTo>
                      <a:lnTo>
                        <a:pt x="955814" y="2467800"/>
                      </a:lnTo>
                      <a:lnTo>
                        <a:pt x="967663" y="2450274"/>
                      </a:lnTo>
                      <a:lnTo>
                        <a:pt x="972007" y="2428875"/>
                      </a:lnTo>
                      <a:lnTo>
                        <a:pt x="972007" y="2071128"/>
                      </a:lnTo>
                      <a:close/>
                    </a:path>
                    <a:path w="972184" h="2484120">
                      <a:moveTo>
                        <a:pt x="972007" y="55130"/>
                      </a:moveTo>
                      <a:lnTo>
                        <a:pt x="967663" y="33718"/>
                      </a:lnTo>
                      <a:lnTo>
                        <a:pt x="956767" y="17602"/>
                      </a:lnTo>
                      <a:lnTo>
                        <a:pt x="956767" y="55130"/>
                      </a:lnTo>
                      <a:lnTo>
                        <a:pt x="956767" y="867079"/>
                      </a:lnTo>
                      <a:lnTo>
                        <a:pt x="953630" y="882599"/>
                      </a:lnTo>
                      <a:lnTo>
                        <a:pt x="945070" y="895273"/>
                      </a:lnTo>
                      <a:lnTo>
                        <a:pt x="932395" y="903833"/>
                      </a:lnTo>
                      <a:lnTo>
                        <a:pt x="916876" y="906970"/>
                      </a:lnTo>
                      <a:lnTo>
                        <a:pt x="55130" y="906970"/>
                      </a:lnTo>
                      <a:lnTo>
                        <a:pt x="39624" y="903833"/>
                      </a:lnTo>
                      <a:lnTo>
                        <a:pt x="26936" y="895273"/>
                      </a:lnTo>
                      <a:lnTo>
                        <a:pt x="18389" y="882599"/>
                      </a:lnTo>
                      <a:lnTo>
                        <a:pt x="15240" y="867079"/>
                      </a:lnTo>
                      <a:lnTo>
                        <a:pt x="15240" y="55130"/>
                      </a:lnTo>
                      <a:lnTo>
                        <a:pt x="18389" y="39624"/>
                      </a:lnTo>
                      <a:lnTo>
                        <a:pt x="26936" y="26936"/>
                      </a:lnTo>
                      <a:lnTo>
                        <a:pt x="39624" y="18376"/>
                      </a:lnTo>
                      <a:lnTo>
                        <a:pt x="55130" y="15240"/>
                      </a:lnTo>
                      <a:lnTo>
                        <a:pt x="916876" y="15240"/>
                      </a:lnTo>
                      <a:lnTo>
                        <a:pt x="932395" y="18376"/>
                      </a:lnTo>
                      <a:lnTo>
                        <a:pt x="945070" y="26936"/>
                      </a:lnTo>
                      <a:lnTo>
                        <a:pt x="953630" y="39624"/>
                      </a:lnTo>
                      <a:lnTo>
                        <a:pt x="956767" y="55130"/>
                      </a:lnTo>
                      <a:lnTo>
                        <a:pt x="956767" y="17602"/>
                      </a:lnTo>
                      <a:lnTo>
                        <a:pt x="955814" y="16192"/>
                      </a:lnTo>
                      <a:lnTo>
                        <a:pt x="954405" y="15240"/>
                      </a:lnTo>
                      <a:lnTo>
                        <a:pt x="938288" y="4356"/>
                      </a:lnTo>
                      <a:lnTo>
                        <a:pt x="916876" y="0"/>
                      </a:lnTo>
                      <a:lnTo>
                        <a:pt x="55130" y="0"/>
                      </a:lnTo>
                      <a:lnTo>
                        <a:pt x="33731" y="4356"/>
                      </a:lnTo>
                      <a:lnTo>
                        <a:pt x="16205" y="16192"/>
                      </a:lnTo>
                      <a:lnTo>
                        <a:pt x="4356" y="33718"/>
                      </a:lnTo>
                      <a:lnTo>
                        <a:pt x="0" y="55130"/>
                      </a:lnTo>
                      <a:lnTo>
                        <a:pt x="0" y="867079"/>
                      </a:lnTo>
                      <a:lnTo>
                        <a:pt x="4356" y="888479"/>
                      </a:lnTo>
                      <a:lnTo>
                        <a:pt x="16205" y="906018"/>
                      </a:lnTo>
                      <a:lnTo>
                        <a:pt x="33731" y="917854"/>
                      </a:lnTo>
                      <a:lnTo>
                        <a:pt x="55130" y="922210"/>
                      </a:lnTo>
                      <a:lnTo>
                        <a:pt x="916876" y="922210"/>
                      </a:lnTo>
                      <a:lnTo>
                        <a:pt x="938288" y="917854"/>
                      </a:lnTo>
                      <a:lnTo>
                        <a:pt x="954392" y="906970"/>
                      </a:lnTo>
                      <a:lnTo>
                        <a:pt x="955814" y="906018"/>
                      </a:lnTo>
                      <a:lnTo>
                        <a:pt x="967663" y="888479"/>
                      </a:lnTo>
                      <a:lnTo>
                        <a:pt x="972007" y="867079"/>
                      </a:lnTo>
                      <a:lnTo>
                        <a:pt x="972007" y="55130"/>
                      </a:lnTo>
                      <a:close/>
                    </a:path>
                  </a:pathLst>
                </a:custGeom>
                <a:solidFill>
                  <a:srgbClr val="E48A52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sp>
            <p:nvSpPr>
              <p:cNvPr id="131" name="object 192">
                <a:extLst>
                  <a:ext uri="{FF2B5EF4-FFF2-40B4-BE49-F238E27FC236}">
                    <a16:creationId xmlns:a16="http://schemas.microsoft.com/office/drawing/2014/main" id="{B082A4C9-DF93-256C-010E-D1571596EAC5}"/>
                  </a:ext>
                </a:extLst>
              </p:cNvPr>
              <p:cNvSpPr txBox="1"/>
              <p:nvPr/>
            </p:nvSpPr>
            <p:spPr>
              <a:xfrm>
                <a:off x="1624647" y="2294910"/>
                <a:ext cx="502284" cy="128162"/>
              </a:xfrm>
              <a:prstGeom prst="rect">
                <a:avLst/>
              </a:prstGeom>
            </p:spPr>
            <p:txBody>
              <a:bodyPr vert="horz" wrap="square" lIns="0" tIns="5905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465"/>
                  </a:spcBef>
                </a:pPr>
                <a:r>
                  <a:rPr sz="700" b="1" spc="1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拠点施設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32" name="object 193">
                <a:extLst>
                  <a:ext uri="{FF2B5EF4-FFF2-40B4-BE49-F238E27FC236}">
                    <a16:creationId xmlns:a16="http://schemas.microsoft.com/office/drawing/2014/main" id="{8D6096D8-3C68-5568-623A-C540AC8B856C}"/>
                  </a:ext>
                </a:extLst>
              </p:cNvPr>
              <p:cNvSpPr txBox="1"/>
              <p:nvPr/>
            </p:nvSpPr>
            <p:spPr>
              <a:xfrm>
                <a:off x="1624374" y="2702148"/>
                <a:ext cx="588010" cy="128162"/>
              </a:xfrm>
              <a:prstGeom prst="rect">
                <a:avLst/>
              </a:prstGeom>
            </p:spPr>
            <p:txBody>
              <a:bodyPr vert="horz" wrap="square" lIns="0" tIns="5905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465"/>
                  </a:spcBef>
                </a:pPr>
                <a:r>
                  <a:rPr sz="700" b="1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主な文化資源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34" name="object 195">
                <a:extLst>
                  <a:ext uri="{FF2B5EF4-FFF2-40B4-BE49-F238E27FC236}">
                    <a16:creationId xmlns:a16="http://schemas.microsoft.com/office/drawing/2014/main" id="{5C6F87E9-770B-B5E5-9EE1-54D05C32B340}"/>
                  </a:ext>
                </a:extLst>
              </p:cNvPr>
              <p:cNvSpPr txBox="1"/>
              <p:nvPr/>
            </p:nvSpPr>
            <p:spPr>
              <a:xfrm>
                <a:off x="1624907" y="3304843"/>
                <a:ext cx="650875" cy="128162"/>
              </a:xfrm>
              <a:prstGeom prst="rect">
                <a:avLst/>
              </a:prstGeom>
            </p:spPr>
            <p:txBody>
              <a:bodyPr vert="horz" wrap="square" lIns="0" tIns="5905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465"/>
                  </a:spcBef>
                </a:pPr>
                <a:r>
                  <a:rPr sz="700" b="1" spc="25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体制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36" name="object 197">
                <a:extLst>
                  <a:ext uri="{FF2B5EF4-FFF2-40B4-BE49-F238E27FC236}">
                    <a16:creationId xmlns:a16="http://schemas.microsoft.com/office/drawing/2014/main" id="{FC88D619-8E7C-3361-FE4D-6EF90E4AA23F}"/>
                  </a:ext>
                </a:extLst>
              </p:cNvPr>
              <p:cNvSpPr txBox="1"/>
              <p:nvPr/>
            </p:nvSpPr>
            <p:spPr>
              <a:xfrm>
                <a:off x="1624460" y="4086237"/>
                <a:ext cx="659130" cy="128162"/>
              </a:xfrm>
              <a:prstGeom prst="rect">
                <a:avLst/>
              </a:prstGeom>
            </p:spPr>
            <p:txBody>
              <a:bodyPr vert="horz" wrap="square" lIns="0" tIns="5905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465"/>
                  </a:spcBef>
                </a:pPr>
                <a:r>
                  <a:rPr sz="700" b="1" spc="35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資金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39" name="object 200">
                <a:extLst>
                  <a:ext uri="{FF2B5EF4-FFF2-40B4-BE49-F238E27FC236}">
                    <a16:creationId xmlns:a16="http://schemas.microsoft.com/office/drawing/2014/main" id="{1E0B81F8-A6D6-4378-24C3-FDFC8453FE89}"/>
                  </a:ext>
                </a:extLst>
              </p:cNvPr>
              <p:cNvSpPr txBox="1"/>
              <p:nvPr/>
            </p:nvSpPr>
            <p:spPr>
              <a:xfrm>
                <a:off x="6763238" y="2978196"/>
                <a:ext cx="972185" cy="545446"/>
              </a:xfrm>
              <a:prstGeom prst="rect">
                <a:avLst/>
              </a:prstGeom>
            </p:spPr>
            <p:txBody>
              <a:bodyPr vert="horz" wrap="square" lIns="0" tIns="7620" rIns="0" bIns="0" rtlCol="0">
                <a:spAutoFit/>
              </a:bodyPr>
              <a:lstStyle/>
              <a:p>
                <a:pPr marL="12700" marR="289560" indent="-635">
                  <a:lnSpc>
                    <a:spcPct val="107100"/>
                  </a:lnSpc>
                  <a:spcBef>
                    <a:spcPts val="60"/>
                  </a:spcBef>
                </a:pPr>
                <a:r>
                  <a:rPr lang="ja-JP" altLang="en-US" sz="700" b="1" spc="-5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例）</a:t>
                </a:r>
                <a:endParaRPr lang="en-US" altLang="ja-JP" sz="700" b="1" spc="-5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289560" indent="-635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b="1" spc="-5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文化資源を</a:t>
                </a:r>
                <a:r>
                  <a:rPr sz="700" b="1" spc="-45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起点とした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5080">
                  <a:lnSpc>
                    <a:spcPct val="107100"/>
                  </a:lnSpc>
                </a:pPr>
                <a:r>
                  <a:rPr sz="700" b="1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好循環が生まれ</a:t>
                </a:r>
                <a:r>
                  <a:rPr sz="700" b="1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、</a:t>
                </a:r>
                <a:endParaRPr lang="en-US" sz="700" b="1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5080">
                  <a:lnSpc>
                    <a:spcPct val="107100"/>
                  </a:lnSpc>
                </a:pPr>
                <a:r>
                  <a:rPr sz="700" b="1" spc="-4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持続的</a:t>
                </a:r>
                <a:r>
                  <a:rPr sz="700" b="1" spc="-40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、</a:t>
                </a:r>
                <a:endParaRPr lang="en-US" sz="700" b="1" spc="-40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5080">
                  <a:lnSpc>
                    <a:spcPct val="107100"/>
                  </a:lnSpc>
                </a:pPr>
                <a:r>
                  <a:rPr sz="700" b="1" spc="-4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発展的な</a:t>
                </a:r>
                <a:r>
                  <a:rPr sz="700" b="1" spc="-2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地域における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284480">
                  <a:lnSpc>
                    <a:spcPct val="107100"/>
                  </a:lnSpc>
                </a:pPr>
                <a:r>
                  <a:rPr sz="700" b="1" spc="10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文化観光が</a:t>
                </a:r>
                <a:r>
                  <a:rPr sz="700" b="1" spc="-20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実現される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</p:grpSp>
        <p:sp>
          <p:nvSpPr>
            <p:cNvPr id="140" name="object 201">
              <a:extLst>
                <a:ext uri="{FF2B5EF4-FFF2-40B4-BE49-F238E27FC236}">
                  <a16:creationId xmlns:a16="http://schemas.microsoft.com/office/drawing/2014/main" id="{7258A47F-1DB6-15DA-82A9-6E31E07B72F1}"/>
                </a:ext>
              </a:extLst>
            </p:cNvPr>
            <p:cNvSpPr txBox="1"/>
            <p:nvPr/>
          </p:nvSpPr>
          <p:spPr>
            <a:xfrm>
              <a:off x="3942446" y="1190178"/>
              <a:ext cx="1346200" cy="13356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050" b="1" spc="-35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rPr>
                <a:t>ロジックモデルの概要</a:t>
              </a:r>
              <a:endParaRPr sz="1050"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endParaRPr>
            </a:p>
          </p:txBody>
        </p:sp>
        <p:sp>
          <p:nvSpPr>
            <p:cNvPr id="141" name="object 296">
              <a:extLst>
                <a:ext uri="{FF2B5EF4-FFF2-40B4-BE49-F238E27FC236}">
                  <a16:creationId xmlns:a16="http://schemas.microsoft.com/office/drawing/2014/main" id="{0681983E-0618-E5A5-C2F9-7D7FCC6538A4}"/>
                </a:ext>
              </a:extLst>
            </p:cNvPr>
            <p:cNvSpPr/>
            <p:nvPr/>
          </p:nvSpPr>
          <p:spPr>
            <a:xfrm>
              <a:off x="1556537" y="1295822"/>
              <a:ext cx="2312670" cy="0"/>
            </a:xfrm>
            <a:custGeom>
              <a:avLst/>
              <a:gdLst/>
              <a:ahLst/>
              <a:cxnLst/>
              <a:rect l="l" t="t" r="r" b="b"/>
              <a:pathLst>
                <a:path w="2312670">
                  <a:moveTo>
                    <a:pt x="2312352" y="0"/>
                  </a:moveTo>
                  <a:lnTo>
                    <a:pt x="0" y="0"/>
                  </a:lnTo>
                </a:path>
              </a:pathLst>
            </a:custGeom>
            <a:ln w="19050">
              <a:solidFill>
                <a:srgbClr val="DA7777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2" name="object 297">
              <a:extLst>
                <a:ext uri="{FF2B5EF4-FFF2-40B4-BE49-F238E27FC236}">
                  <a16:creationId xmlns:a16="http://schemas.microsoft.com/office/drawing/2014/main" id="{99BF08BA-DFA1-3A38-6F4E-E556F6A1903A}"/>
                </a:ext>
              </a:extLst>
            </p:cNvPr>
            <p:cNvSpPr/>
            <p:nvPr/>
          </p:nvSpPr>
          <p:spPr>
            <a:xfrm>
              <a:off x="5364193" y="1295822"/>
              <a:ext cx="2312670" cy="0"/>
            </a:xfrm>
            <a:custGeom>
              <a:avLst/>
              <a:gdLst/>
              <a:ahLst/>
              <a:cxnLst/>
              <a:rect l="l" t="t" r="r" b="b"/>
              <a:pathLst>
                <a:path w="2312670">
                  <a:moveTo>
                    <a:pt x="0" y="0"/>
                  </a:moveTo>
                  <a:lnTo>
                    <a:pt x="2312352" y="0"/>
                  </a:lnTo>
                </a:path>
              </a:pathLst>
            </a:custGeom>
            <a:ln w="19050">
              <a:solidFill>
                <a:srgbClr val="DA7777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aphicFrame>
        <p:nvGraphicFramePr>
          <p:cNvPr id="152" name="object 140">
            <a:extLst>
              <a:ext uri="{FF2B5EF4-FFF2-40B4-BE49-F238E27FC236}">
                <a16:creationId xmlns:a16="http://schemas.microsoft.com/office/drawing/2014/main" id="{F6A3B2FD-5D7D-79AC-EB72-4C531571A9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522349"/>
              </p:ext>
            </p:extLst>
          </p:nvPr>
        </p:nvGraphicFramePr>
        <p:xfrm>
          <a:off x="657829" y="5186432"/>
          <a:ext cx="3230505" cy="11824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5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5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12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2065" algn="ctr">
                        <a:lnSpc>
                          <a:spcPct val="100000"/>
                        </a:lnSpc>
                      </a:pPr>
                      <a:r>
                        <a:rPr sz="1200" b="1" spc="-60" dirty="0">
                          <a:solidFill>
                            <a:srgbClr val="FFFFFF"/>
                          </a:solidFill>
                          <a:latin typeface="Noto Sans JP Black"/>
                          <a:cs typeface="Noto Sans JP Black"/>
                        </a:rPr>
                        <a:t>ターゲット</a:t>
                      </a:r>
                      <a:endParaRPr sz="1200">
                        <a:latin typeface="Noto Sans JP Black"/>
                        <a:cs typeface="Noto Sans JP Black"/>
                      </a:endParaRPr>
                    </a:p>
                  </a:txBody>
                  <a:tcPr marL="0" marR="0" marT="4975" marB="0"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DA7777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800" dirty="0">
                        <a:latin typeface="Noto Sans JP Regular"/>
                        <a:cs typeface="Noto Sans JP Regular"/>
                      </a:endParaRPr>
                    </a:p>
                  </a:txBody>
                  <a:tcPr marL="0" marR="0" marT="74627" marB="0"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BEF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2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200" b="1" spc="65" dirty="0">
                          <a:solidFill>
                            <a:srgbClr val="FFFFFF"/>
                          </a:solidFill>
                          <a:latin typeface="Noto Sans JP Black"/>
                          <a:cs typeface="Noto Sans JP Black"/>
                        </a:rPr>
                        <a:t>課題</a:t>
                      </a:r>
                      <a:endParaRPr sz="1200" dirty="0">
                        <a:latin typeface="Noto Sans JP Black"/>
                        <a:cs typeface="Noto Sans JP Black"/>
                      </a:endParaRPr>
                    </a:p>
                  </a:txBody>
                  <a:tcPr marL="0" marR="0" marT="34826" marB="0">
                    <a:lnT w="57150">
                      <a:solidFill>
                        <a:srgbClr val="FFFFFF"/>
                      </a:solidFill>
                      <a:prstDash val="solid"/>
                    </a:lnT>
                    <a:solidFill>
                      <a:srgbClr val="DA7777"/>
                    </a:solidFill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630"/>
                        </a:spcBef>
                        <a:tabLst>
                          <a:tab pos="934085" algn="l"/>
                        </a:tabLst>
                      </a:pPr>
                      <a:endParaRPr sz="900" dirty="0">
                        <a:latin typeface="Noto Sans JP Black"/>
                        <a:cs typeface="Noto Sans JP Black"/>
                      </a:endParaRPr>
                    </a:p>
                  </a:txBody>
                  <a:tcPr marL="0" marR="0" marT="104477" marB="0">
                    <a:lnT w="57150">
                      <a:solidFill>
                        <a:srgbClr val="FFFFFF"/>
                      </a:solidFill>
                      <a:prstDash val="solid"/>
                    </a:lnT>
                    <a:solidFill>
                      <a:srgbClr val="FBEF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4" name="テキスト ボックス 163">
            <a:extLst>
              <a:ext uri="{FF2B5EF4-FFF2-40B4-BE49-F238E27FC236}">
                <a16:creationId xmlns:a16="http://schemas.microsoft.com/office/drawing/2014/main" id="{DE186BF9-28CE-5ABD-D6C1-FDE3B69E141D}"/>
              </a:ext>
            </a:extLst>
          </p:cNvPr>
          <p:cNvSpPr txBox="1"/>
          <p:nvPr/>
        </p:nvSpPr>
        <p:spPr>
          <a:xfrm>
            <a:off x="2679233" y="5826014"/>
            <a:ext cx="57927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900" b="1" i="0" u="none" strike="noStrike" kern="1200" cap="none" spc="60" normalizeH="0" baseline="0" noProof="0" dirty="0">
                <a:ln>
                  <a:noFill/>
                </a:ln>
                <a:solidFill>
                  <a:srgbClr val="DA7777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●</a:t>
            </a:r>
            <a:r>
              <a:rPr kumimoji="1" lang="ja-JP" altLang="en-US" sz="900" b="1" i="0" u="none" strike="noStrike" kern="1200" cap="none" spc="65" normalizeH="0" baseline="0" noProof="0" dirty="0">
                <a:ln>
                  <a:noFill/>
                </a:ln>
                <a:solidFill>
                  <a:srgbClr val="DA7777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観</a:t>
            </a:r>
            <a:r>
              <a:rPr kumimoji="1" lang="ja-JP" altLang="en-US" sz="900" b="1" i="0" u="none" strike="noStrike" kern="1200" cap="none" spc="-50" normalizeH="0" baseline="0" noProof="0" dirty="0">
                <a:ln>
                  <a:noFill/>
                </a:ln>
                <a:solidFill>
                  <a:srgbClr val="DA7777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光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5" name="テキスト ボックス 164">
            <a:extLst>
              <a:ext uri="{FF2B5EF4-FFF2-40B4-BE49-F238E27FC236}">
                <a16:creationId xmlns:a16="http://schemas.microsoft.com/office/drawing/2014/main" id="{FDB9D003-41DE-CD37-9DFC-B151A2ACC04C}"/>
              </a:ext>
            </a:extLst>
          </p:cNvPr>
          <p:cNvSpPr txBox="1"/>
          <p:nvPr/>
        </p:nvSpPr>
        <p:spPr>
          <a:xfrm>
            <a:off x="1539209" y="5222196"/>
            <a:ext cx="57927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900" b="1" i="0" u="none" strike="noStrike" kern="1200" cap="none" spc="60" normalizeH="0" baseline="0" noProof="0" dirty="0">
                <a:ln>
                  <a:noFill/>
                </a:ln>
                <a:solidFill>
                  <a:srgbClr val="DA7777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●</a:t>
            </a:r>
            <a:r>
              <a:rPr lang="ja-JP" altLang="en-US" sz="900" b="1" dirty="0">
                <a:solidFill>
                  <a:srgbClr val="DA777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国</a:t>
            </a:r>
            <a:r>
              <a:rPr lang="ja-JP" altLang="en-US" sz="900" b="1" spc="-50" dirty="0">
                <a:solidFill>
                  <a:srgbClr val="DA777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内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6" name="テキスト ボックス 165">
            <a:extLst>
              <a:ext uri="{FF2B5EF4-FFF2-40B4-BE49-F238E27FC236}">
                <a16:creationId xmlns:a16="http://schemas.microsoft.com/office/drawing/2014/main" id="{2B505BA1-BAB7-20A7-E6CF-21FBFCDA11C1}"/>
              </a:ext>
            </a:extLst>
          </p:cNvPr>
          <p:cNvSpPr txBox="1"/>
          <p:nvPr/>
        </p:nvSpPr>
        <p:spPr>
          <a:xfrm>
            <a:off x="1555626" y="5818889"/>
            <a:ext cx="57927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900" b="1" i="0" u="none" strike="noStrike" kern="1200" cap="none" spc="60" normalizeH="0" baseline="0" noProof="0" dirty="0">
                <a:ln>
                  <a:noFill/>
                </a:ln>
                <a:solidFill>
                  <a:srgbClr val="DA7777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●</a:t>
            </a:r>
            <a:r>
              <a:rPr kumimoji="1" lang="ja-JP" altLang="en-US" sz="900" b="1" i="0" u="none" strike="noStrike" kern="1200" cap="none" spc="65" normalizeH="0" baseline="0" noProof="0" dirty="0">
                <a:ln>
                  <a:noFill/>
                </a:ln>
                <a:solidFill>
                  <a:srgbClr val="DA7777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拠点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7" name="テキスト ボックス 166">
            <a:extLst>
              <a:ext uri="{FF2B5EF4-FFF2-40B4-BE49-F238E27FC236}">
                <a16:creationId xmlns:a16="http://schemas.microsoft.com/office/drawing/2014/main" id="{239947A9-D9B8-2206-F375-FF8855FE5BBB}"/>
              </a:ext>
            </a:extLst>
          </p:cNvPr>
          <p:cNvSpPr txBox="1"/>
          <p:nvPr/>
        </p:nvSpPr>
        <p:spPr>
          <a:xfrm>
            <a:off x="2535692" y="5222196"/>
            <a:ext cx="722813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1600" indent="0">
              <a:lnSpc>
                <a:spcPct val="100000"/>
              </a:lnSpc>
              <a:spcBef>
                <a:spcPts val="450"/>
              </a:spcBef>
              <a:buSzPct val="85714"/>
              <a:buNone/>
              <a:tabLst>
                <a:tab pos="195580" algn="l"/>
                <a:tab pos="934085" algn="l"/>
              </a:tabLst>
            </a:pPr>
            <a:r>
              <a:rPr lang="ja-JP" altLang="en-US" sz="900" b="1" dirty="0">
                <a:solidFill>
                  <a:srgbClr val="DA777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●</a:t>
            </a:r>
            <a:r>
              <a:rPr lang="ja-JP" altLang="en-US" sz="900" b="1" spc="-10" dirty="0">
                <a:solidFill>
                  <a:srgbClr val="DA777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訪</a:t>
            </a:r>
            <a:r>
              <a:rPr lang="ja-JP" altLang="en-US" sz="900" b="1" spc="-50" dirty="0">
                <a:solidFill>
                  <a:srgbClr val="DA777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日</a:t>
            </a:r>
            <a:endParaRPr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  <a:cs typeface="Noto Sans JP Black"/>
            </a:endParaRPr>
          </a:p>
        </p:txBody>
      </p:sp>
      <p:sp>
        <p:nvSpPr>
          <p:cNvPr id="171" name="テキスト ボックス 170">
            <a:extLst>
              <a:ext uri="{FF2B5EF4-FFF2-40B4-BE49-F238E27FC236}">
                <a16:creationId xmlns:a16="http://schemas.microsoft.com/office/drawing/2014/main" id="{2E1C54E9-4A10-5D10-4014-BF0C65F5C913}"/>
              </a:ext>
            </a:extLst>
          </p:cNvPr>
          <p:cNvSpPr txBox="1"/>
          <p:nvPr/>
        </p:nvSpPr>
        <p:spPr>
          <a:xfrm>
            <a:off x="1483739" y="5380251"/>
            <a:ext cx="1269483" cy="377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○○○○○○○○○</a:t>
            </a:r>
            <a:endParaRPr kumimoji="1" lang="en-US" altLang="ja-JP" sz="800" spc="445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2" name="テキスト ボックス 171">
            <a:extLst>
              <a:ext uri="{FF2B5EF4-FFF2-40B4-BE49-F238E27FC236}">
                <a16:creationId xmlns:a16="http://schemas.microsoft.com/office/drawing/2014/main" id="{D462A1AA-A212-7A10-006D-A43328317039}"/>
              </a:ext>
            </a:extLst>
          </p:cNvPr>
          <p:cNvSpPr txBox="1"/>
          <p:nvPr/>
        </p:nvSpPr>
        <p:spPr>
          <a:xfrm>
            <a:off x="2563759" y="5391227"/>
            <a:ext cx="1269483" cy="377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○○○○○○○○○</a:t>
            </a:r>
            <a:endParaRPr kumimoji="1" lang="en-US" altLang="ja-JP" sz="800" spc="445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0" name="テキスト ボックス 179">
            <a:extLst>
              <a:ext uri="{FF2B5EF4-FFF2-40B4-BE49-F238E27FC236}">
                <a16:creationId xmlns:a16="http://schemas.microsoft.com/office/drawing/2014/main" id="{85212FAB-FD1C-0EFF-C11F-5219A95CE390}"/>
              </a:ext>
            </a:extLst>
          </p:cNvPr>
          <p:cNvSpPr txBox="1"/>
          <p:nvPr/>
        </p:nvSpPr>
        <p:spPr>
          <a:xfrm>
            <a:off x="674898" y="1808363"/>
            <a:ext cx="89363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〇〇〇〇館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192" name="テキスト ボックス 191">
            <a:extLst>
              <a:ext uri="{FF2B5EF4-FFF2-40B4-BE49-F238E27FC236}">
                <a16:creationId xmlns:a16="http://schemas.microsoft.com/office/drawing/2014/main" id="{942DB315-8E5E-B537-BE1B-922B2A016729}"/>
              </a:ext>
            </a:extLst>
          </p:cNvPr>
          <p:cNvSpPr txBox="1"/>
          <p:nvPr/>
        </p:nvSpPr>
        <p:spPr>
          <a:xfrm>
            <a:off x="2085555" y="781900"/>
            <a:ext cx="1135133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ja-JP" altLang="en-US" sz="900" b="1" i="0" u="none" strike="noStrike" kern="1200" cap="none" spc="-6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ア</a:t>
            </a:r>
            <a:r>
              <a:rPr kumimoji="0" lang="ja-JP" altLang="en-US" sz="900" b="1" i="0" u="none" strike="noStrike" kern="1200" cap="none" spc="-3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ク</a:t>
            </a:r>
            <a:r>
              <a:rPr kumimoji="0" lang="ja-JP" altLang="en-US" sz="900" b="1" i="0" u="none" strike="noStrike" kern="1200" cap="none" spc="-6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テ</a:t>
            </a:r>
            <a:r>
              <a:rPr kumimoji="0" lang="ja-JP" altLang="en-US" sz="900" b="1" i="0" u="none" strike="noStrike" kern="1200" cap="none" spc="-12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ィ</a:t>
            </a:r>
            <a:r>
              <a:rPr kumimoji="0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ビ</a:t>
            </a:r>
            <a:r>
              <a:rPr kumimoji="0" lang="ja-JP" altLang="en-US" sz="900" b="1" i="0" u="none" strike="noStrike" kern="1200" cap="none" spc="-6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ティ</a:t>
            </a:r>
            <a:endParaRPr lang="ja-JP" altLang="en-US" dirty="0"/>
          </a:p>
        </p:txBody>
      </p:sp>
      <p:sp>
        <p:nvSpPr>
          <p:cNvPr id="193" name="object 164">
            <a:extLst>
              <a:ext uri="{FF2B5EF4-FFF2-40B4-BE49-F238E27FC236}">
                <a16:creationId xmlns:a16="http://schemas.microsoft.com/office/drawing/2014/main" id="{8377B8E9-9328-CF24-9926-8AB977F2797D}"/>
              </a:ext>
            </a:extLst>
          </p:cNvPr>
          <p:cNvSpPr txBox="1"/>
          <p:nvPr/>
        </p:nvSpPr>
        <p:spPr>
          <a:xfrm>
            <a:off x="4766793" y="846034"/>
            <a:ext cx="1381737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975360" algn="l"/>
                <a:tab pos="1947545" algn="l"/>
                <a:tab pos="2917190" algn="l"/>
              </a:tabLst>
            </a:pPr>
            <a:r>
              <a:rPr sz="900" b="1" spc="50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初</a:t>
            </a:r>
            <a:r>
              <a:rPr sz="900" b="1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期</a:t>
            </a:r>
            <a:r>
              <a:rPr sz="900" b="1" spc="-10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ア</a:t>
            </a:r>
            <a:r>
              <a:rPr sz="900" b="1" spc="-140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ウ</a:t>
            </a:r>
            <a:r>
              <a:rPr sz="900" b="1" spc="-105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ト</a:t>
            </a:r>
            <a:r>
              <a:rPr sz="900" b="1" spc="-15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カ</a:t>
            </a:r>
            <a:r>
              <a:rPr sz="900" b="1" spc="-60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ム</a:t>
            </a:r>
            <a:endParaRPr sz="900" dirty="0">
              <a:latin typeface="メイリオ" panose="020B0604030504040204" pitchFamily="50" charset="-128"/>
              <a:ea typeface="メイリオ" panose="020B0604030504040204" pitchFamily="50" charset="-128"/>
              <a:cs typeface="Noto Sans JP Black"/>
            </a:endParaRPr>
          </a:p>
        </p:txBody>
      </p:sp>
      <p:sp>
        <p:nvSpPr>
          <p:cNvPr id="194" name="object 164">
            <a:extLst>
              <a:ext uri="{FF2B5EF4-FFF2-40B4-BE49-F238E27FC236}">
                <a16:creationId xmlns:a16="http://schemas.microsoft.com/office/drawing/2014/main" id="{16ED3AF0-EB46-7AFA-9667-6ACB82A409B5}"/>
              </a:ext>
            </a:extLst>
          </p:cNvPr>
          <p:cNvSpPr txBox="1"/>
          <p:nvPr/>
        </p:nvSpPr>
        <p:spPr>
          <a:xfrm>
            <a:off x="3439856" y="834900"/>
            <a:ext cx="1381737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975360" algn="l"/>
                <a:tab pos="1947545" algn="l"/>
                <a:tab pos="2917190" algn="l"/>
              </a:tabLst>
            </a:pPr>
            <a:r>
              <a:rPr lang="ja-JP" altLang="en-US" sz="900" b="1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ア</a:t>
            </a:r>
            <a:r>
              <a:rPr lang="ja-JP" altLang="en-US" sz="900" b="1" spc="-14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ウト</a:t>
            </a:r>
            <a:r>
              <a:rPr lang="ja-JP" altLang="en-US" sz="900" b="1" spc="-4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プ</a:t>
            </a:r>
            <a:r>
              <a:rPr lang="ja-JP" altLang="en-US" sz="900" b="1" spc="-16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ッ</a:t>
            </a:r>
            <a:r>
              <a:rPr lang="ja-JP" altLang="en-US" sz="900" b="1" spc="-5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ト</a:t>
            </a:r>
            <a:endParaRPr sz="900" dirty="0">
              <a:latin typeface="メイリオ" panose="020B0604030504040204" pitchFamily="50" charset="-128"/>
              <a:ea typeface="メイリオ" panose="020B0604030504040204" pitchFamily="50" charset="-128"/>
              <a:cs typeface="Noto Sans JP Black"/>
            </a:endParaRPr>
          </a:p>
        </p:txBody>
      </p:sp>
      <p:sp>
        <p:nvSpPr>
          <p:cNvPr id="195" name="object 164">
            <a:extLst>
              <a:ext uri="{FF2B5EF4-FFF2-40B4-BE49-F238E27FC236}">
                <a16:creationId xmlns:a16="http://schemas.microsoft.com/office/drawing/2014/main" id="{3417EFC1-1114-D334-9320-6872272D946F}"/>
              </a:ext>
            </a:extLst>
          </p:cNvPr>
          <p:cNvSpPr txBox="1"/>
          <p:nvPr/>
        </p:nvSpPr>
        <p:spPr>
          <a:xfrm>
            <a:off x="5998367" y="844745"/>
            <a:ext cx="1381737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975360" algn="l"/>
                <a:tab pos="1947545" algn="l"/>
                <a:tab pos="2917190" algn="l"/>
              </a:tabLst>
            </a:pPr>
            <a:r>
              <a:rPr lang="ja-JP" altLang="en-US" sz="900" b="1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中間</a:t>
            </a:r>
            <a:r>
              <a:rPr lang="ja-JP" altLang="en-US" sz="900" b="1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ア</a:t>
            </a:r>
            <a:r>
              <a:rPr lang="ja-JP" altLang="en-US" sz="900" b="1" spc="-14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ウ</a:t>
            </a:r>
            <a:r>
              <a:rPr lang="ja-JP" altLang="en-US" sz="900" b="1" spc="-10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ト</a:t>
            </a:r>
            <a:r>
              <a:rPr lang="ja-JP" altLang="en-US" sz="900" b="1" spc="-1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カ</a:t>
            </a:r>
            <a:r>
              <a:rPr lang="ja-JP" altLang="en-US" sz="900" b="1" spc="-5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ム</a:t>
            </a:r>
            <a:endParaRPr sz="900" dirty="0">
              <a:latin typeface="メイリオ" panose="020B0604030504040204" pitchFamily="50" charset="-128"/>
              <a:ea typeface="メイリオ" panose="020B0604030504040204" pitchFamily="50" charset="-128"/>
              <a:cs typeface="Noto Sans JP Black"/>
            </a:endParaRPr>
          </a:p>
        </p:txBody>
      </p:sp>
      <p:sp>
        <p:nvSpPr>
          <p:cNvPr id="196" name="object 164">
            <a:extLst>
              <a:ext uri="{FF2B5EF4-FFF2-40B4-BE49-F238E27FC236}">
                <a16:creationId xmlns:a16="http://schemas.microsoft.com/office/drawing/2014/main" id="{DE46397C-38D9-CE65-9A24-58FB34B6311E}"/>
              </a:ext>
            </a:extLst>
          </p:cNvPr>
          <p:cNvSpPr txBox="1"/>
          <p:nvPr/>
        </p:nvSpPr>
        <p:spPr>
          <a:xfrm>
            <a:off x="7287869" y="831922"/>
            <a:ext cx="1381737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975360" algn="l"/>
                <a:tab pos="1947545" algn="l"/>
                <a:tab pos="2917190" algn="l"/>
              </a:tabLst>
            </a:pPr>
            <a:r>
              <a:rPr lang="ja-JP" altLang="en-US" sz="900" b="1" spc="7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最</a:t>
            </a:r>
            <a:r>
              <a:rPr lang="ja-JP" altLang="en-US" sz="900" b="1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終</a:t>
            </a:r>
            <a:r>
              <a:rPr lang="ja-JP" altLang="en-US" sz="900" b="1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ア</a:t>
            </a:r>
            <a:r>
              <a:rPr lang="ja-JP" altLang="en-US" sz="900" b="1" spc="-14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ウ</a:t>
            </a:r>
            <a:r>
              <a:rPr lang="ja-JP" altLang="en-US" sz="900" b="1" spc="-10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ト</a:t>
            </a:r>
            <a:r>
              <a:rPr lang="ja-JP" altLang="en-US" sz="900" b="1" spc="-1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カ</a:t>
            </a:r>
            <a:r>
              <a:rPr lang="ja-JP" altLang="en-US" sz="900" b="1" spc="-5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ム</a:t>
            </a:r>
            <a:endParaRPr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  <a:cs typeface="Noto Sans JP Black"/>
            </a:endParaRPr>
          </a:p>
        </p:txBody>
      </p:sp>
      <p:sp>
        <p:nvSpPr>
          <p:cNvPr id="212" name="テキスト ボックス 211">
            <a:extLst>
              <a:ext uri="{FF2B5EF4-FFF2-40B4-BE49-F238E27FC236}">
                <a16:creationId xmlns:a16="http://schemas.microsoft.com/office/drawing/2014/main" id="{CB5C0A72-500A-143B-DE48-7407144A7120}"/>
              </a:ext>
            </a:extLst>
          </p:cNvPr>
          <p:cNvSpPr txBox="1"/>
          <p:nvPr/>
        </p:nvSpPr>
        <p:spPr>
          <a:xfrm>
            <a:off x="683508" y="2374729"/>
            <a:ext cx="893630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223" name="テキスト ボックス 222">
            <a:extLst>
              <a:ext uri="{FF2B5EF4-FFF2-40B4-BE49-F238E27FC236}">
                <a16:creationId xmlns:a16="http://schemas.microsoft.com/office/drawing/2014/main" id="{5B2B8D1F-B182-0A46-DF32-34FE39D8D512}"/>
              </a:ext>
            </a:extLst>
          </p:cNvPr>
          <p:cNvSpPr txBox="1"/>
          <p:nvPr/>
        </p:nvSpPr>
        <p:spPr>
          <a:xfrm>
            <a:off x="1975674" y="1981923"/>
            <a:ext cx="703559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ct val="100000"/>
              </a:lnSpc>
              <a:spcBef>
                <a:spcPts val="4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1" i="0" u="none" strike="noStrike" kern="1200" cap="none" spc="25" normalizeH="0" baseline="0" noProof="0" dirty="0">
                <a:ln>
                  <a:noFill/>
                </a:ln>
                <a:solidFill>
                  <a:srgbClr val="DA7777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理解促進</a:t>
            </a: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Black"/>
            </a:endParaRPr>
          </a:p>
        </p:txBody>
      </p:sp>
      <p:sp>
        <p:nvSpPr>
          <p:cNvPr id="240" name="object 155">
            <a:extLst>
              <a:ext uri="{FF2B5EF4-FFF2-40B4-BE49-F238E27FC236}">
                <a16:creationId xmlns:a16="http://schemas.microsoft.com/office/drawing/2014/main" id="{B91893D6-50B9-04A8-9EE8-410B582AF8A8}"/>
              </a:ext>
            </a:extLst>
          </p:cNvPr>
          <p:cNvSpPr/>
          <p:nvPr/>
        </p:nvSpPr>
        <p:spPr>
          <a:xfrm>
            <a:off x="6128862" y="1062322"/>
            <a:ext cx="1240981" cy="1178854"/>
          </a:xfrm>
          <a:custGeom>
            <a:avLst/>
            <a:gdLst/>
            <a:ahLst/>
            <a:cxnLst/>
            <a:rect l="l" t="t" r="r" b="b"/>
            <a:pathLst>
              <a:path w="972185" h="612140">
                <a:moveTo>
                  <a:pt x="971994" y="0"/>
                </a:moveTo>
                <a:lnTo>
                  <a:pt x="0" y="0"/>
                </a:lnTo>
                <a:lnTo>
                  <a:pt x="0" y="612000"/>
                </a:lnTo>
                <a:lnTo>
                  <a:pt x="971994" y="612000"/>
                </a:lnTo>
                <a:lnTo>
                  <a:pt x="971994" y="0"/>
                </a:lnTo>
                <a:close/>
              </a:path>
            </a:pathLst>
          </a:custGeom>
          <a:solidFill>
            <a:srgbClr val="F5DBD7"/>
          </a:solidFill>
        </p:spPr>
        <p:txBody>
          <a:bodyPr wrap="square" lIns="0" tIns="0" rIns="0" bIns="0" rtlCol="0"/>
          <a:lstStyle/>
          <a:p>
            <a:endParaRPr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4" name="テキスト ボックス 243">
            <a:extLst>
              <a:ext uri="{FF2B5EF4-FFF2-40B4-BE49-F238E27FC236}">
                <a16:creationId xmlns:a16="http://schemas.microsoft.com/office/drawing/2014/main" id="{576D66E7-48D8-15AE-F259-D6E2C7C12C5D}"/>
              </a:ext>
            </a:extLst>
          </p:cNvPr>
          <p:cNvSpPr txBox="1"/>
          <p:nvPr/>
        </p:nvSpPr>
        <p:spPr>
          <a:xfrm>
            <a:off x="6068744" y="1134013"/>
            <a:ext cx="1240981" cy="674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0960" marR="142875" indent="1270">
              <a:lnSpc>
                <a:spcPct val="107100"/>
              </a:lnSpc>
              <a:spcBef>
                <a:spcPts val="5"/>
              </a:spcBef>
            </a:pPr>
            <a:r>
              <a:rPr lang="ja-JP" altLang="en-US" sz="700" spc="-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例）</a:t>
            </a:r>
            <a:endParaRPr lang="en-US" altLang="ja-JP" sz="700" spc="-5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0960" marR="142875" indent="1270">
              <a:lnSpc>
                <a:spcPct val="107100"/>
              </a:lnSpc>
              <a:spcBef>
                <a:spcPts val="5"/>
              </a:spcBef>
            </a:pPr>
            <a:r>
              <a:rPr lang="ja-JP" altLang="en-US" sz="700" spc="-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観光客の文化理解</a:t>
            </a:r>
            <a:r>
              <a:rPr lang="ja-JP" altLang="en-US" sz="7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が進み国内外に</a:t>
            </a:r>
            <a:endParaRPr lang="ja-JP" altLang="en-US" sz="700" spc="50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0960" marR="142875" indent="1270">
              <a:lnSpc>
                <a:spcPct val="107100"/>
              </a:lnSpc>
              <a:spcBef>
                <a:spcPts val="5"/>
              </a:spcBef>
            </a:pPr>
            <a:r>
              <a:rPr lang="ja-JP" altLang="en-US" sz="700" spc="-2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関係人口が増える</a:t>
            </a:r>
            <a:endParaRPr lang="ja-JP" altLang="en-US" sz="700" dirty="0"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13335">
              <a:lnSpc>
                <a:spcPct val="100000"/>
              </a:lnSpc>
              <a:spcBef>
                <a:spcPts val="60"/>
              </a:spcBef>
            </a:pPr>
            <a:r>
              <a:rPr lang="ja-JP" altLang="en-US" sz="70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（</a:t>
            </a:r>
            <a:r>
              <a:rPr lang="ja-JP" altLang="en-US" sz="700" spc="2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○年○人 等</a:t>
            </a:r>
            <a:r>
              <a:rPr lang="ja-JP" altLang="en-US" sz="700" spc="-5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）</a:t>
            </a:r>
            <a:endParaRPr lang="ja-JP" altLang="en-US" sz="700" dirty="0"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251" name="object 143">
            <a:extLst>
              <a:ext uri="{FF2B5EF4-FFF2-40B4-BE49-F238E27FC236}">
                <a16:creationId xmlns:a16="http://schemas.microsoft.com/office/drawing/2014/main" id="{204B8210-F12E-A2BC-C23F-7C941DF0FF52}"/>
              </a:ext>
            </a:extLst>
          </p:cNvPr>
          <p:cNvSpPr/>
          <p:nvPr/>
        </p:nvSpPr>
        <p:spPr>
          <a:xfrm>
            <a:off x="6121134" y="2246545"/>
            <a:ext cx="1240982" cy="1078608"/>
          </a:xfrm>
          <a:custGeom>
            <a:avLst/>
            <a:gdLst/>
            <a:ahLst/>
            <a:cxnLst/>
            <a:rect l="l" t="t" r="r" b="b"/>
            <a:pathLst>
              <a:path w="972184" h="518159">
                <a:moveTo>
                  <a:pt x="971994" y="0"/>
                </a:moveTo>
                <a:lnTo>
                  <a:pt x="0" y="0"/>
                </a:lnTo>
                <a:lnTo>
                  <a:pt x="0" y="517791"/>
                </a:lnTo>
                <a:lnTo>
                  <a:pt x="971994" y="517791"/>
                </a:lnTo>
                <a:lnTo>
                  <a:pt x="971994" y="0"/>
                </a:lnTo>
                <a:close/>
              </a:path>
            </a:pathLst>
          </a:custGeom>
          <a:solidFill>
            <a:srgbClr val="FBEFE4"/>
          </a:solidFill>
        </p:spPr>
        <p:txBody>
          <a:bodyPr wrap="square" lIns="0" tIns="0" rIns="0" bIns="0" rtlCol="0"/>
          <a:lstStyle/>
          <a:p>
            <a:endParaRPr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2" name="テキスト ボックス 251">
            <a:extLst>
              <a:ext uri="{FF2B5EF4-FFF2-40B4-BE49-F238E27FC236}">
                <a16:creationId xmlns:a16="http://schemas.microsoft.com/office/drawing/2014/main" id="{F1C78864-503A-F87C-36C1-326A9F27E827}"/>
              </a:ext>
            </a:extLst>
          </p:cNvPr>
          <p:cNvSpPr txBox="1"/>
          <p:nvPr/>
        </p:nvSpPr>
        <p:spPr>
          <a:xfrm>
            <a:off x="6045889" y="2215621"/>
            <a:ext cx="1327448" cy="78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  <a:p>
            <a:pPr marL="66675" marR="93980" lvl="0" indent="635" algn="l" defTabSz="457200" rtl="0" eaLnBrk="1" fontAlgn="auto" latinLnBrk="0" hangingPunct="1">
              <a:lnSpc>
                <a:spcPct val="1071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例）</a:t>
            </a:r>
            <a:endParaRPr kumimoji="0" lang="en-US" altLang="ja-JP" sz="700" b="0" i="0" u="none" strike="noStrike" kern="1200" cap="none" spc="5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6675" marR="93980" lvl="0" indent="635" algn="l" defTabSz="457200" rtl="0" eaLnBrk="1" fontAlgn="auto" latinLnBrk="0" hangingPunct="1">
              <a:lnSpc>
                <a:spcPct val="1071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文化観光に関わる</a:t>
            </a:r>
            <a:r>
              <a:rPr kumimoji="0" lang="ja-JP" altLang="en-US" sz="700" b="0" i="0" u="none" strike="noStrike" kern="1200" cap="none" spc="-2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ステークホルダーの</a:t>
            </a:r>
            <a:r>
              <a:rPr kumimoji="0" lang="ja-JP" altLang="en-US" sz="700" b="0" i="0" u="none" strike="noStrike" kern="1200" cap="none" spc="-4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中に担い手としての</a:t>
            </a:r>
            <a:r>
              <a:rPr kumimoji="0" lang="ja-JP" altLang="en-US" sz="700" b="0" i="0" u="none" strike="noStrike" kern="1200" cap="none" spc="2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主体者意識</a:t>
            </a: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7310" marR="0" lvl="0" indent="0" algn="l" defTabSz="457200" rtl="0" eaLnBrk="1" fontAlgn="auto" latinLnBrk="0" hangingPunct="1">
              <a:lnSpc>
                <a:spcPct val="100000"/>
              </a:lnSpc>
              <a:spcBef>
                <a:spcPts val="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-1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が広がる</a:t>
            </a: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257" name="object 155">
            <a:extLst>
              <a:ext uri="{FF2B5EF4-FFF2-40B4-BE49-F238E27FC236}">
                <a16:creationId xmlns:a16="http://schemas.microsoft.com/office/drawing/2014/main" id="{B91893D6-50B9-04A8-9EE8-410B582AF8A8}"/>
              </a:ext>
            </a:extLst>
          </p:cNvPr>
          <p:cNvSpPr/>
          <p:nvPr/>
        </p:nvSpPr>
        <p:spPr>
          <a:xfrm>
            <a:off x="6125100" y="3341750"/>
            <a:ext cx="1240981" cy="1712343"/>
          </a:xfrm>
          <a:custGeom>
            <a:avLst/>
            <a:gdLst/>
            <a:ahLst/>
            <a:cxnLst/>
            <a:rect l="l" t="t" r="r" b="b"/>
            <a:pathLst>
              <a:path w="972185" h="612140">
                <a:moveTo>
                  <a:pt x="971994" y="0"/>
                </a:moveTo>
                <a:lnTo>
                  <a:pt x="0" y="0"/>
                </a:lnTo>
                <a:lnTo>
                  <a:pt x="0" y="612000"/>
                </a:lnTo>
                <a:lnTo>
                  <a:pt x="971994" y="612000"/>
                </a:lnTo>
                <a:lnTo>
                  <a:pt x="971994" y="0"/>
                </a:lnTo>
                <a:close/>
              </a:path>
            </a:pathLst>
          </a:custGeom>
          <a:solidFill>
            <a:srgbClr val="F5DBD7"/>
          </a:solidFill>
        </p:spPr>
        <p:txBody>
          <a:bodyPr wrap="square" lIns="0" tIns="0" rIns="0" bIns="0" rtlCol="0"/>
          <a:lstStyle/>
          <a:p>
            <a:endParaRPr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8" name="テキスト ボックス 257">
            <a:extLst>
              <a:ext uri="{FF2B5EF4-FFF2-40B4-BE49-F238E27FC236}">
                <a16:creationId xmlns:a16="http://schemas.microsoft.com/office/drawing/2014/main" id="{A1D6E56C-E122-9A8B-91AF-D3546D1803B9}"/>
              </a:ext>
            </a:extLst>
          </p:cNvPr>
          <p:cNvSpPr txBox="1"/>
          <p:nvPr/>
        </p:nvSpPr>
        <p:spPr>
          <a:xfrm>
            <a:off x="6045889" y="3292569"/>
            <a:ext cx="1381737" cy="1112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43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  <a:p>
            <a:pPr marL="67945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例）</a:t>
            </a:r>
            <a:endParaRPr kumimoji="0" lang="en-US" altLang="ja-JP" sz="7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7945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地域の中で</a:t>
            </a: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5405" marR="241300" lvl="0" indent="2540" algn="l" defTabSz="457200" rtl="0" eaLnBrk="1" fontAlgn="auto" latinLnBrk="0" hangingPunct="1">
              <a:lnSpc>
                <a:spcPct val="107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-1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文化振興の原資</a:t>
            </a:r>
            <a:r>
              <a:rPr kumimoji="0" lang="ja-JP" altLang="en-US" sz="700" b="0" i="0" u="none" strike="noStrike" kern="1200" cap="none" spc="-2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となる収益が</a:t>
            </a:r>
            <a:r>
              <a:rPr kumimoji="0" lang="ja-JP" altLang="en-US" sz="700" b="0" i="0" u="none" strike="noStrike" kern="1200" cap="none" spc="-1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継続的に</a:t>
            </a:r>
            <a:endParaRPr kumimoji="0" lang="en-US" altLang="ja-JP" sz="700" b="0" i="0" u="none" strike="noStrike" kern="1200" cap="none" spc="-15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5405" marR="241300" lvl="0" indent="2540" algn="l" defTabSz="457200" rtl="0" eaLnBrk="1" fontAlgn="auto" latinLnBrk="0" hangingPunct="1">
              <a:lnSpc>
                <a:spcPct val="107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生み出され、</a:t>
            </a:r>
            <a:endParaRPr kumimoji="0" lang="en-US" altLang="ja-JP" sz="7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5405" marR="241300" lvl="0" indent="2540" algn="l" defTabSz="457200" rtl="0" eaLnBrk="1" fontAlgn="auto" latinLnBrk="0" hangingPunct="1">
              <a:lnSpc>
                <a:spcPct val="107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文化資源に</a:t>
            </a:r>
            <a:endParaRPr kumimoji="0" lang="en-US" altLang="ja-JP" sz="700" b="0" i="0" u="none" strike="noStrike" kern="1200" cap="none" spc="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5405" marR="241300" lvl="0" indent="2540" algn="l" defTabSz="457200" rtl="0" eaLnBrk="1" fontAlgn="auto" latinLnBrk="0" hangingPunct="1">
              <a:lnSpc>
                <a:spcPct val="107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-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還元される</a:t>
            </a: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19685" marR="0" lvl="0" indent="0" algn="l" defTabSz="457200" rtl="0" eaLnBrk="1" fontAlgn="auto" latinLnBrk="0" hangingPunct="1">
              <a:lnSpc>
                <a:spcPct val="100000"/>
              </a:lnSpc>
              <a:spcBef>
                <a:spcPts val="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（</a:t>
            </a:r>
            <a:r>
              <a:rPr kumimoji="0" lang="ja-JP" altLang="en-US" sz="700" b="0" i="0" u="none" strike="noStrike" kern="1200" cap="none" spc="3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○年○円 等</a:t>
            </a:r>
            <a:r>
              <a:rPr kumimoji="0" lang="ja-JP" altLang="en-US" sz="7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）</a:t>
            </a: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E00B05C-8E1F-6912-C313-A6D5468D5C3F}"/>
              </a:ext>
            </a:extLst>
          </p:cNvPr>
          <p:cNvSpPr txBox="1"/>
          <p:nvPr/>
        </p:nvSpPr>
        <p:spPr>
          <a:xfrm>
            <a:off x="696935" y="3132741"/>
            <a:ext cx="893630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889B7D9-56F3-747F-5363-011F889405AB}"/>
              </a:ext>
            </a:extLst>
          </p:cNvPr>
          <p:cNvSpPr txBox="1"/>
          <p:nvPr/>
        </p:nvSpPr>
        <p:spPr>
          <a:xfrm>
            <a:off x="696935" y="4126316"/>
            <a:ext cx="893630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1FA6EE6-77EE-12F4-3255-AE803CDA532F}"/>
              </a:ext>
            </a:extLst>
          </p:cNvPr>
          <p:cNvSpPr txBox="1"/>
          <p:nvPr/>
        </p:nvSpPr>
        <p:spPr>
          <a:xfrm>
            <a:off x="1988469" y="1273983"/>
            <a:ext cx="893630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728729C-EA92-548B-9E3B-1A4D68533DB7}"/>
              </a:ext>
            </a:extLst>
          </p:cNvPr>
          <p:cNvSpPr txBox="1"/>
          <p:nvPr/>
        </p:nvSpPr>
        <p:spPr>
          <a:xfrm>
            <a:off x="1988773" y="2109548"/>
            <a:ext cx="893630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85C402C-CB77-7BB1-5788-480A1353B4E9}"/>
              </a:ext>
            </a:extLst>
          </p:cNvPr>
          <p:cNvSpPr txBox="1"/>
          <p:nvPr/>
        </p:nvSpPr>
        <p:spPr>
          <a:xfrm>
            <a:off x="1988469" y="2935454"/>
            <a:ext cx="893630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71BD7AE-42B5-CAEA-9E9B-A81AC7CC64BC}"/>
              </a:ext>
            </a:extLst>
          </p:cNvPr>
          <p:cNvSpPr txBox="1"/>
          <p:nvPr/>
        </p:nvSpPr>
        <p:spPr>
          <a:xfrm>
            <a:off x="1988773" y="3870411"/>
            <a:ext cx="89363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844F49B-9D48-4FBB-CC53-11B60FADF67D}"/>
              </a:ext>
            </a:extLst>
          </p:cNvPr>
          <p:cNvSpPr txBox="1"/>
          <p:nvPr/>
        </p:nvSpPr>
        <p:spPr>
          <a:xfrm>
            <a:off x="1988469" y="4560569"/>
            <a:ext cx="89363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▶　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F94A122-07D5-32CA-7E16-A175A04E8F0B}"/>
              </a:ext>
            </a:extLst>
          </p:cNvPr>
          <p:cNvSpPr txBox="1"/>
          <p:nvPr/>
        </p:nvSpPr>
        <p:spPr>
          <a:xfrm>
            <a:off x="1465588" y="6012338"/>
            <a:ext cx="1269483" cy="377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○○○○○○○○○</a:t>
            </a:r>
            <a:endParaRPr kumimoji="1" lang="en-US" altLang="ja-JP" sz="800" spc="445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45B8D30-FD7E-644C-F35F-176CE1F58861}"/>
              </a:ext>
            </a:extLst>
          </p:cNvPr>
          <p:cNvSpPr txBox="1"/>
          <p:nvPr/>
        </p:nvSpPr>
        <p:spPr>
          <a:xfrm>
            <a:off x="2571502" y="6027310"/>
            <a:ext cx="1269483" cy="377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○○○○○○○○○</a:t>
            </a:r>
            <a:endParaRPr kumimoji="1" lang="en-US" altLang="ja-JP" sz="800" spc="445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0225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290</TotalTime>
  <Words>340</Words>
  <PresentationFormat>画面に合わせる (4:3)</PresentationFormat>
  <Paragraphs>125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Noto Sans JP Black</vt:lpstr>
      <vt:lpstr>Noto Sans JP Regular</vt:lpstr>
      <vt:lpstr>メイリオ</vt:lpstr>
      <vt:lpstr>游ゴシック</vt:lpstr>
      <vt:lpstr>Aptos</vt:lpstr>
      <vt:lpstr>Aptos Display</vt:lpstr>
      <vt:lpstr>Arial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2024-04-01T02:23:38Z</dcterms:created>
  <dcterms:modified xsi:type="dcterms:W3CDTF">2024-04-01T07:56:25Z</dcterms:modified>
</cp:coreProperties>
</file>