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notesMasterIdLst>
    <p:notesMasterId r:id="rId5"/>
  </p:notesMasterIdLst>
  <p:sldIdLst>
    <p:sldId id="264" r:id="rId4"/>
  </p:sldIdLst>
  <p:sldSz cx="9906000" cy="6858000" type="A4"/>
  <p:notesSz cx="6807200" cy="9939338"/>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CCECFF"/>
    <a:srgbClr val="FDFE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E4F020-F270-43D0-BAF3-BD7C7F8E63F5}" v="38" dt="2024-05-01T11:09:05.361"/>
    <p1510:client id="{FEC097CF-25D0-4FC7-91DD-1E80FAD7165D}" v="4" dt="2024-05-01T12:38:56.6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0"/>
  </p:normalViewPr>
  <p:slideViewPr>
    <p:cSldViewPr>
      <p:cViewPr varScale="1">
        <p:scale>
          <a:sx n="91" d="100"/>
          <a:sy n="91" d="100"/>
        </p:scale>
        <p:origin x="859" y="43"/>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7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77"/>
          </a:xfrm>
          <a:prstGeom prst="rect">
            <a:avLst/>
          </a:prstGeom>
        </p:spPr>
        <p:txBody>
          <a:bodyPr vert="horz" lIns="91440" tIns="45720" rIns="91440" bIns="45720" rtlCol="0"/>
          <a:lstStyle>
            <a:lvl1pPr algn="r">
              <a:defRPr sz="1200"/>
            </a:lvl1pPr>
          </a:lstStyle>
          <a:p>
            <a:fld id="{B25F93F1-D337-477A-B98A-83DE47DDB92A}" type="datetimeFigureOut">
              <a:rPr kumimoji="1" lang="ja-JP" altLang="en-US" smtClean="0"/>
              <a:t>2024/5/10</a:t>
            </a:fld>
            <a:endParaRPr kumimoji="1" lang="ja-JP" altLang="en-US"/>
          </a:p>
        </p:txBody>
      </p:sp>
      <p:sp>
        <p:nvSpPr>
          <p:cNvPr id="4" name="スライド イメージ プレースホルダー 3"/>
          <p:cNvSpPr>
            <a:spLocks noGrp="1" noRot="1" noChangeAspect="1"/>
          </p:cNvSpPr>
          <p:nvPr>
            <p:ph type="sldImg" idx="2"/>
          </p:nvPr>
        </p:nvSpPr>
        <p:spPr>
          <a:xfrm>
            <a:off x="421894" y="1242378"/>
            <a:ext cx="5963412" cy="3354419"/>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153"/>
            <a:ext cx="5445760" cy="3913489"/>
          </a:xfrm>
          <a:prstGeom prst="rect">
            <a:avLst/>
          </a:prstGeom>
        </p:spPr>
        <p:txBody>
          <a:bodyPr vert="horz" lIns="91440" tIns="45720" rIns="91440" bIns="45720" rtlCol="0"/>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40344"/>
            <a:ext cx="2949787" cy="49867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344"/>
            <a:ext cx="2949787" cy="498676"/>
          </a:xfrm>
          <a:prstGeom prst="rect">
            <a:avLst/>
          </a:prstGeom>
        </p:spPr>
        <p:txBody>
          <a:bodyPr vert="horz" lIns="91440" tIns="45720" rIns="91440" bIns="45720" rtlCol="0" anchor="b"/>
          <a:lstStyle>
            <a:lvl1pPr algn="r">
              <a:defRPr sz="1200"/>
            </a:lvl1pPr>
          </a:lstStyle>
          <a:p>
            <a:fld id="{1F2EF2D7-A99A-4AC5-BC01-384F23EAC7CE}"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t>‹#›</a:t>
            </a:fld>
            <a:endParaRPr lang="en-US" altLang="ja-JP"/>
          </a:p>
        </p:txBody>
      </p:sp>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342900" marR="0" lvl="0" indent="-342900" algn="l" defTabSz="914400" fontAlgn="base">
              <a:lnSpc>
                <a:spcPct val="100000"/>
              </a:lnSpc>
              <a:spcBef>
                <a:spcPct val="20000"/>
              </a:spcBef>
              <a:spcAft>
                <a:spcPct val="0"/>
              </a:spcAft>
              <a:buSzTx/>
              <a:buChar char="•"/>
              <a:defRPr kumimoji="1" sz="32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32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マスタ テキストの書式設定</a:t>
            </a:r>
          </a:p>
          <a:p>
            <a:pPr marL="742950" marR="0" lvl="1" indent="-285750" algn="l" defTabSz="914400" fontAlgn="base">
              <a:lnSpc>
                <a:spcPct val="100000"/>
              </a:lnSpc>
              <a:spcBef>
                <a:spcPct val="20000"/>
              </a:spcBef>
              <a:spcAft>
                <a:spcPct val="0"/>
              </a:spcAft>
              <a:buSzTx/>
              <a:buChar char="–"/>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2 </a:t>
            </a: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1143000" marR="0" lvl="2" indent="-228600" algn="l" defTabSz="914400" fontAlgn="base">
              <a:lnSpc>
                <a:spcPct val="100000"/>
              </a:lnSpc>
              <a:spcBef>
                <a:spcPct val="20000"/>
              </a:spcBef>
              <a:spcAft>
                <a:spcPct val="0"/>
              </a:spcAft>
              <a:buSzTx/>
              <a:buChar char="•"/>
              <a:defRPr kumimoji="1"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3 </a:t>
            </a:r>
            <a:r>
              <a:rPr kumimoji="1" lang="ja-JP" altLang="en-US"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1600200" marR="0" lvl="3" indent="-228600" algn="l" defTabSz="914400" fontAlgn="base">
              <a:lnSpc>
                <a:spcPct val="100000"/>
              </a:lnSpc>
              <a:spcBef>
                <a:spcPct val="20000"/>
              </a:spcBef>
              <a:spcAft>
                <a:spcPct val="0"/>
              </a:spcAft>
              <a:buSzTx/>
              <a:buChar char="–"/>
              <a:defRPr kumimoji="1"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4 </a:t>
            </a: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2057400" marR="0" lvl="4" indent="-228600" algn="l" defTabSz="914400" fontAlgn="base">
              <a:lnSpc>
                <a:spcPct val="100000"/>
              </a:lnSpc>
              <a:spcBef>
                <a:spcPct val="20000"/>
              </a:spcBef>
              <a:spcAft>
                <a:spcPct val="0"/>
              </a:spcAft>
              <a:buSzTx/>
              <a:buChar char="»"/>
              <a:defRPr kumimoji="1"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5 </a:t>
            </a: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l"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l"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endParaRPr lang="en-US" altLang="ja-JP"/>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ctr"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ctr"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endParaRPr lang="en-US" altLang="ja-JP"/>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r"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r"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fld id="{F245FCB2-03D4-4C5B-9B1A-4180124C4B36}" type="slidenum">
              <a:rPr kumimoji="1" lang="en-US" altLang="ja-JP" sz="1400" b="0" i="0" normalizeH="0" noProof="0">
                <a:uLnTx/>
                <a:uFillTx/>
                <a:latin typeface="Arial" panose="020B0604020202020204" pitchFamily="34" charset="0"/>
                <a:ea typeface="ＭＳ Ｐゴシック" panose="020B0600070205080204" pitchFamily="50" charset="-128"/>
                <a:cs typeface="+mn-cs"/>
              </a:rPr>
              <a:t>‹#›</a:t>
            </a:fld>
            <a:endParaRPr lang="en-US" altLang="ja-JP"/>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stStyle>
          <a:p>
            <a:pPr algn="ctr" fontAlgn="base">
              <a:spcBef>
                <a:spcPct val="0"/>
              </a:spcBef>
              <a:spcAft>
                <a:spcPct val="0"/>
              </a:spcAft>
              <a:buNone/>
              <a:defRPr kumimoji="1" b="0" i="0" normalizeH="0" noProof="0">
                <a:uLnTx/>
                <a:uFillTx/>
                <a:latin typeface="Arial" panose="020B0604020202020204" pitchFamily="34" charset="0"/>
                <a:ea typeface="ＭＳ Ｐゴシック" panose="020B0600070205080204" pitchFamily="50" charset="-128"/>
                <a:cs typeface="+mn-cs"/>
              </a:defRPr>
            </a:pPr>
            <a:endParaRPr lang="ja-JP" altLang="en-US"/>
          </a:p>
        </p:txBody>
      </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marL="0" marR="0" lvl="0" indent="0" algn="l" defTabSz="914400" fontAlgn="base">
              <a:lnSpc>
                <a:spcPct val="100000"/>
              </a:lnSpc>
              <a:spcBef>
                <a:spcPct val="0"/>
              </a:spcBef>
              <a:spcAft>
                <a:spcPct val="0"/>
              </a:spcAft>
              <a:buSzTx/>
              <a:buNone/>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defRPr>
            </a:pP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rPr>
              <a:t>マスタ タイトルの書式設定</a:t>
            </a:r>
          </a:p>
        </p:txBody>
      </p:sp>
    </p:spTree>
  </p:cSld>
  <p:clrMap bg1="lt1" tx1="dk1" bg2="lt2" tx2="dk2" accent1="accent1" accent2="accent2" accent3="accent3" accent4="accent4" accent5="accent5" accent6="accent6" hlink="hlink" folHlink="folHlink"/>
  <p:sldLayoutIdLst>
    <p:sldLayoutId id="2147483650" r:id="rId1"/>
  </p:sldLayoutIdLst>
  <p:transition/>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タイトル 1"/>
          <p:cNvSpPr>
            <a:spLocks noGrp="1"/>
          </p:cNvSpPr>
          <p:nvPr>
            <p:ph type="title"/>
          </p:nvPr>
        </p:nvSpPr>
        <p:spPr>
          <a:xfrm>
            <a:off x="192087" y="126216"/>
            <a:ext cx="3536778" cy="476250"/>
          </a:xfrm>
        </p:spPr>
        <p:txBody>
          <a:bodyPr/>
          <a:lstStyle/>
          <a:p>
            <a:pPr lvl="0">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defRPr>
            </a:pPr>
            <a:r>
              <a:rPr lang="ja-JP" altLang="en-US" sz="1600" b="1" dirty="0">
                <a:ln w="9525" cap="flat" cmpd="sng" algn="ctr">
                  <a:noFill/>
                  <a:prstDash val="solid"/>
                  <a:round/>
                  <a:headEnd type="none" w="med" len="med"/>
                  <a:tailEnd type="none" w="med" len="med"/>
                </a:ln>
                <a:solidFill>
                  <a:srgbClr val="000000"/>
                </a:solidFill>
                <a:latin typeface="Meiryo UI" panose="020B0604030504040204" pitchFamily="50" charset="-128"/>
                <a:ea typeface="Meiryo UI" panose="020B0604030504040204" pitchFamily="50" charset="-128"/>
                <a:cs typeface="メイリオ" panose="020B0604030504040204" pitchFamily="50" charset="-128"/>
              </a:rPr>
              <a:t>事業名（全体）を記載してください</a:t>
            </a:r>
          </a:p>
        </p:txBody>
      </p:sp>
      <p:sp>
        <p:nvSpPr>
          <p:cNvPr id="23" name="テキスト ボックス 22"/>
          <p:cNvSpPr txBox="1"/>
          <p:nvPr/>
        </p:nvSpPr>
        <p:spPr>
          <a:xfrm>
            <a:off x="8906974" y="249195"/>
            <a:ext cx="793807" cy="246221"/>
          </a:xfrm>
          <a:prstGeom prst="rect">
            <a:avLst/>
          </a:prstGeom>
          <a:noFill/>
          <a:ln>
            <a:solidFill>
              <a:schemeClr val="tx1"/>
            </a:solidFill>
          </a:ln>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応募様式</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D</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6" name="正方形/長方形 11"/>
          <p:cNvSpPr/>
          <p:nvPr/>
        </p:nvSpPr>
        <p:spPr>
          <a:xfrm>
            <a:off x="1856656" y="650718"/>
            <a:ext cx="7881624" cy="991956"/>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正方形/長方形 15"/>
          <p:cNvSpPr/>
          <p:nvPr/>
        </p:nvSpPr>
        <p:spPr>
          <a:xfrm>
            <a:off x="192086" y="650718"/>
            <a:ext cx="1520553" cy="978080"/>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ctr" latinLnBrk="0" hangingPunct="1">
              <a:lnSpc>
                <a:spcPct val="100000"/>
              </a:lnSpc>
              <a:spcBef>
                <a:spcPts val="0"/>
              </a:spcBef>
              <a:spcAft>
                <a:spcPts val="0"/>
              </a:spcAft>
              <a:buClrTx/>
              <a:buSzTx/>
              <a:buFontTx/>
              <a:buNone/>
              <a:defRPr/>
            </a:pP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事業背景</a:t>
            </a:r>
            <a:endPar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1" fontAlgn="ctr" latinLnBrk="0" hangingPunct="1">
              <a:lnSpc>
                <a:spcPct val="100000"/>
              </a:lnSpc>
              <a:spcBef>
                <a:spcPts val="0"/>
              </a:spcBef>
              <a:spcAft>
                <a:spcPts val="0"/>
              </a:spcAft>
              <a:buClrTx/>
              <a:buSzTx/>
              <a:buFontTx/>
              <a:buNone/>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1" fontAlgn="ctr" latinLnBrk="0" hangingPunct="1">
              <a:lnSpc>
                <a:spcPct val="100000"/>
              </a:lnSpc>
              <a:spcBef>
                <a:spcPts val="0"/>
              </a:spcBef>
              <a:spcAft>
                <a:spcPts val="0"/>
              </a:spcAft>
              <a:buClrTx/>
              <a:buSzTx/>
              <a:buFontTx/>
              <a:buNone/>
              <a:defRPr/>
            </a:pP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伝えたい文化的価値</a:t>
            </a:r>
          </a:p>
        </p:txBody>
      </p:sp>
      <p:sp>
        <p:nvSpPr>
          <p:cNvPr id="18" name="テキスト ボックス 33"/>
          <p:cNvSpPr txBox="1"/>
          <p:nvPr/>
        </p:nvSpPr>
        <p:spPr>
          <a:xfrm>
            <a:off x="1945359" y="848709"/>
            <a:ext cx="7874617" cy="577081"/>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indent="-171450">
              <a:buFont typeface="Wingdings" panose="05000000000000000000" pitchFamily="2" charset="2"/>
              <a:buChar char="l"/>
            </a:pPr>
            <a:r>
              <a:rPr lang="ja-JP" altLang="en-US" sz="1050" dirty="0">
                <a:solidFill>
                  <a:srgbClr val="FF0000"/>
                </a:solidFill>
                <a:latin typeface="Meiryo UI" panose="020B0604030504040204" pitchFamily="50" charset="-128"/>
                <a:ea typeface="Meiryo UI" panose="020B0604030504040204" pitchFamily="50" charset="-128"/>
              </a:rPr>
              <a:t>事業申請に当たっての背景として、活用したい文化財の現在の状況、ポテンシャル等を記載ください。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lang="ja-JP" altLang="en-US" sz="1050" dirty="0">
                <a:solidFill>
                  <a:srgbClr val="FF0000"/>
                </a:solidFill>
                <a:latin typeface="Meiryo UI" panose="020B0604030504040204" pitchFamily="50" charset="-128"/>
                <a:ea typeface="Meiryo UI" panose="020B0604030504040204" pitchFamily="50" charset="-128"/>
              </a:rPr>
              <a:t>活用する文化財ならではの独自性、地域性、歴史的背景等を踏まえ、</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　　本事業により造成するコンテンツを通じて伝えたい文化的価値を記載してください。</a:t>
            </a:r>
          </a:p>
        </p:txBody>
      </p:sp>
      <p:graphicFrame>
        <p:nvGraphicFramePr>
          <p:cNvPr id="8" name="表 7"/>
          <p:cNvGraphicFramePr>
            <a:graphicFrameLocks noGrp="1"/>
          </p:cNvGraphicFramePr>
          <p:nvPr>
            <p:extLst>
              <p:ext uri="{D42A27DB-BD31-4B8C-83A1-F6EECF244321}">
                <p14:modId xmlns:p14="http://schemas.microsoft.com/office/powerpoint/2010/main" val="3417962302"/>
              </p:ext>
            </p:extLst>
          </p:nvPr>
        </p:nvGraphicFramePr>
        <p:xfrm>
          <a:off x="192086" y="2013961"/>
          <a:ext cx="5192961" cy="4661417"/>
        </p:xfrm>
        <a:graphic>
          <a:graphicData uri="http://schemas.openxmlformats.org/drawingml/2006/table">
            <a:tbl>
              <a:tblPr/>
              <a:tblGrid>
                <a:gridCol w="1350957">
                  <a:extLst>
                    <a:ext uri="{9D8B030D-6E8A-4147-A177-3AD203B41FA5}">
                      <a16:colId xmlns:a16="http://schemas.microsoft.com/office/drawing/2014/main" val="20000"/>
                    </a:ext>
                  </a:extLst>
                </a:gridCol>
                <a:gridCol w="3842004">
                  <a:extLst>
                    <a:ext uri="{9D8B030D-6E8A-4147-A177-3AD203B41FA5}">
                      <a16:colId xmlns:a16="http://schemas.microsoft.com/office/drawing/2014/main" val="20001"/>
                    </a:ext>
                  </a:extLst>
                </a:gridCol>
              </a:tblGrid>
              <a:tr h="414733">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事業主体</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lang="ja-JP" altLang="en-US" sz="1050" strike="noStrike" dirty="0">
                          <a:solidFill>
                            <a:srgbClr val="FF0000"/>
                          </a:solidFill>
                          <a:latin typeface="Meiryo UI" panose="020B0604030504040204" pitchFamily="50" charset="-128"/>
                          <a:ea typeface="Meiryo UI" panose="020B0604030504040204" pitchFamily="50" charset="-128"/>
                        </a:rPr>
                        <a:t>事業主体の名称を記載してください。</a:t>
                      </a:r>
                      <a:endParaRPr lang="en-US" altLang="ja-JP" sz="105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678604429"/>
                  </a:ext>
                </a:extLst>
              </a:tr>
              <a:tr h="414733">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連携先</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lang="ja-JP" altLang="en-US" sz="1050" strike="noStrike" dirty="0">
                          <a:solidFill>
                            <a:srgbClr val="FF0000"/>
                          </a:solidFill>
                          <a:latin typeface="Meiryo UI" panose="020B0604030504040204" pitchFamily="50" charset="-128"/>
                          <a:ea typeface="Meiryo UI" panose="020B0604030504040204" pitchFamily="50" charset="-128"/>
                        </a:rPr>
                        <a:t>主な連携先を記載ください。</a:t>
                      </a:r>
                      <a:endParaRPr lang="en-US" altLang="ja-JP" sz="105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476906317"/>
                  </a:ext>
                </a:extLst>
              </a:tr>
              <a:tr h="402632">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核となる</a:t>
                      </a:r>
                    </a:p>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国指定等文化財</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b="0" strike="noStrike" dirty="0">
                          <a:solidFill>
                            <a:srgbClr val="FF0000"/>
                          </a:solidFill>
                          <a:latin typeface="Meiryo UI" panose="020B0604030504040204" pitchFamily="50" charset="-128"/>
                          <a:ea typeface="Meiryo UI" panose="020B0604030504040204" pitchFamily="50" charset="-128"/>
                        </a:rPr>
                        <a:t>活用する文化財のうち核となるものを記載してください。</a:t>
                      </a:r>
                      <a:endParaRPr lang="en-US" altLang="ja-JP" sz="1050" b="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85172995"/>
                  </a:ext>
                </a:extLst>
              </a:tr>
              <a:tr h="390533">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事業実施エリア</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strike="noStrike" dirty="0">
                          <a:solidFill>
                            <a:srgbClr val="FF0000"/>
                          </a:solidFill>
                          <a:latin typeface="Meiryo UI" panose="020B0604030504040204" pitchFamily="50" charset="-128"/>
                          <a:ea typeface="Meiryo UI" panose="020B0604030504040204" pitchFamily="50" charset="-128"/>
                        </a:rPr>
                        <a:t>事業実施エリアを「○○県△△市」のように記載してください。</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754846">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企画の具体的内容</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strike="noStrike" dirty="0">
                          <a:solidFill>
                            <a:srgbClr val="FF0000"/>
                          </a:solidFill>
                          <a:latin typeface="Meiryo UI" panose="020B0604030504040204" pitchFamily="50" charset="-128"/>
                          <a:ea typeface="Meiryo UI" panose="020B0604030504040204" pitchFamily="50" charset="-128"/>
                        </a:rPr>
                        <a:t>申請しようとする事業の内容について、具体的に記載してください。</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275092">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総事業費</a:t>
                      </a:r>
                      <a:endParaRPr kumimoji="1" lang="en-US" altLang="ja-JP" sz="1050" b="1" strike="noStrike"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b="0" strike="noStrike" dirty="0">
                          <a:solidFill>
                            <a:srgbClr val="FF0000"/>
                          </a:solidFill>
                          <a:latin typeface="Meiryo UI" panose="020B0604030504040204" pitchFamily="50" charset="-128"/>
                          <a:ea typeface="Meiryo UI" panose="020B0604030504040204" pitchFamily="50" charset="-128"/>
                        </a:rPr>
                        <a:t>総事業費を「○○○万円」のように記載してください。</a:t>
                      </a:r>
                      <a:endParaRPr lang="en-US" altLang="ja-JP" sz="1050" b="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37" name="正方形/長方形 36"/>
          <p:cNvSpPr/>
          <p:nvPr/>
        </p:nvSpPr>
        <p:spPr>
          <a:xfrm>
            <a:off x="192086" y="1774043"/>
            <a:ext cx="1376538"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１</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基本情報</a:t>
            </a:r>
          </a:p>
        </p:txBody>
      </p:sp>
      <p:sp>
        <p:nvSpPr>
          <p:cNvPr id="39" name="正方形/長方形 38"/>
          <p:cNvSpPr/>
          <p:nvPr/>
        </p:nvSpPr>
        <p:spPr>
          <a:xfrm>
            <a:off x="5474252" y="1771083"/>
            <a:ext cx="2071036"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２</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高付加価値化のポイント</a:t>
            </a:r>
          </a:p>
        </p:txBody>
      </p:sp>
      <p:sp>
        <p:nvSpPr>
          <p:cNvPr id="40" name="正方形/長方形 39"/>
          <p:cNvSpPr/>
          <p:nvPr/>
        </p:nvSpPr>
        <p:spPr>
          <a:xfrm>
            <a:off x="5474250" y="2013960"/>
            <a:ext cx="4264030" cy="931474"/>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1" name="テキスト ボックス 33"/>
          <p:cNvSpPr txBox="1"/>
          <p:nvPr/>
        </p:nvSpPr>
        <p:spPr>
          <a:xfrm>
            <a:off x="6427953" y="2272151"/>
            <a:ext cx="4250895"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高付加価値化に当たっての先進性、特殊性など、</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高付加価値化のポイントを記載してください。</a:t>
            </a:r>
          </a:p>
        </p:txBody>
      </p:sp>
      <p:sp>
        <p:nvSpPr>
          <p:cNvPr id="42" name="正方形/長方形 41"/>
          <p:cNvSpPr/>
          <p:nvPr/>
        </p:nvSpPr>
        <p:spPr>
          <a:xfrm>
            <a:off x="5474252" y="4151616"/>
            <a:ext cx="1422964"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４</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事業イメージ</a:t>
            </a:r>
          </a:p>
        </p:txBody>
      </p:sp>
      <p:sp>
        <p:nvSpPr>
          <p:cNvPr id="43" name="正方形/長方形 42"/>
          <p:cNvSpPr/>
          <p:nvPr/>
        </p:nvSpPr>
        <p:spPr>
          <a:xfrm>
            <a:off x="5474255" y="4384332"/>
            <a:ext cx="4239659" cy="2282198"/>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4" name="テキスト ボックス 33"/>
          <p:cNvSpPr txBox="1"/>
          <p:nvPr/>
        </p:nvSpPr>
        <p:spPr>
          <a:xfrm>
            <a:off x="6026839" y="5480952"/>
            <a:ext cx="3291014"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事業の内容が分かるイメージ図、写真等を添付してください。</a:t>
            </a:r>
          </a:p>
          <a:p>
            <a:pPr marL="171450" indent="-171450">
              <a:buFont typeface="Wingdings" panose="05000000000000000000" pitchFamily="2" charset="2"/>
              <a:buChar char="l"/>
            </a:pPr>
            <a:endParaRPr lang="ja-JP" altLang="en-US" sz="1050" dirty="0">
              <a:solidFill>
                <a:srgbClr val="FF0000"/>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F94CEAEA-2EE2-5613-4BDE-BCEB916455C2}"/>
              </a:ext>
            </a:extLst>
          </p:cNvPr>
          <p:cNvSpPr/>
          <p:nvPr/>
        </p:nvSpPr>
        <p:spPr>
          <a:xfrm>
            <a:off x="5474251" y="2996952"/>
            <a:ext cx="2671468"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３</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収益を文化財に還元させるポイント</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5F6EC206-6D8F-F6A1-6848-E4FA04D4F803}"/>
              </a:ext>
            </a:extLst>
          </p:cNvPr>
          <p:cNvSpPr/>
          <p:nvPr/>
        </p:nvSpPr>
        <p:spPr>
          <a:xfrm>
            <a:off x="5474252" y="3236869"/>
            <a:ext cx="4264028" cy="86878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 name="テキスト ボックス 33">
            <a:extLst>
              <a:ext uri="{FF2B5EF4-FFF2-40B4-BE49-F238E27FC236}">
                <a16:creationId xmlns:a16="http://schemas.microsoft.com/office/drawing/2014/main" id="{77FA7D03-4E91-C8A6-8714-9E4DD3DCF5EC}"/>
              </a:ext>
            </a:extLst>
          </p:cNvPr>
          <p:cNvSpPr txBox="1"/>
          <p:nvPr/>
        </p:nvSpPr>
        <p:spPr>
          <a:xfrm>
            <a:off x="6427954" y="3480172"/>
            <a:ext cx="3272828"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収益を文化財に還元させる事業モデルや</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仕組みについて記載してください。</a:t>
            </a:r>
          </a:p>
        </p:txBody>
      </p:sp>
      <p:cxnSp>
        <p:nvCxnSpPr>
          <p:cNvPr id="9" name="直線コネクタ 8">
            <a:extLst>
              <a:ext uri="{FF2B5EF4-FFF2-40B4-BE49-F238E27FC236}">
                <a16:creationId xmlns:a16="http://schemas.microsoft.com/office/drawing/2014/main" id="{9A956122-2C7C-46BA-56B1-6126755A9D4E}"/>
              </a:ext>
            </a:extLst>
          </p:cNvPr>
          <p:cNvCxnSpPr>
            <a:cxnSpLocks/>
          </p:cNvCxnSpPr>
          <p:nvPr/>
        </p:nvCxnSpPr>
        <p:spPr>
          <a:xfrm>
            <a:off x="192087" y="548680"/>
            <a:ext cx="9539186" cy="0"/>
          </a:xfrm>
          <a:prstGeom prst="line">
            <a:avLst/>
          </a:prstGeom>
          <a:ln w="25400">
            <a:solidFill>
              <a:srgbClr val="C0504D"/>
            </a:solidFill>
          </a:ln>
          <a:effectLst/>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1D8459E5-D5B8-DEE9-4D1A-540494F14DCA}"/>
              </a:ext>
            </a:extLst>
          </p:cNvPr>
          <p:cNvSpPr txBox="1"/>
          <p:nvPr/>
        </p:nvSpPr>
        <p:spPr>
          <a:xfrm>
            <a:off x="6537176" y="24729"/>
            <a:ext cx="3354343" cy="246221"/>
          </a:xfrm>
          <a:prstGeom prst="rect">
            <a:avLst/>
          </a:prstGeom>
          <a:noFill/>
        </p:spPr>
        <p:txBody>
          <a:bodyPr wrap="square" rtlCol="0">
            <a:spAutoFit/>
          </a:bodyPr>
          <a:lstStyle/>
          <a:p>
            <a:pPr algn="ctr"/>
            <a:r>
              <a:rPr kumimoji="1" lang="ja-JP" altLang="en-US" sz="1000" dirty="0">
                <a:solidFill>
                  <a:schemeClr val="tx1"/>
                </a:solidFill>
                <a:effectLst/>
                <a:latin typeface="Meiryo UI" panose="020B0604030504040204" pitchFamily="50" charset="-128"/>
                <a:ea typeface="Meiryo UI" panose="020B0604030504040204" pitchFamily="50" charset="-128"/>
              </a:rPr>
              <a:t>全国各地の魅力的な文化財活用推進事業　事業概要書</a:t>
            </a:r>
            <a:endParaRPr kumimoji="1" lang="ja-JP" altLang="en-US" sz="1000" b="1" dirty="0">
              <a:solidFill>
                <a:schemeClr val="tx1"/>
              </a:solidFill>
              <a:effectLst/>
              <a:latin typeface="Meiryo UI" panose="020B0604030504040204" pitchFamily="50" charset="-128"/>
              <a:ea typeface="Meiryo UI" panose="020B0604030504040204" pitchFamily="50" charset="-128"/>
            </a:endParaRPr>
          </a:p>
        </p:txBody>
      </p:sp>
      <p:sp>
        <p:nvSpPr>
          <p:cNvPr id="2" name="テキスト ボックス 33">
            <a:extLst>
              <a:ext uri="{FF2B5EF4-FFF2-40B4-BE49-F238E27FC236}">
                <a16:creationId xmlns:a16="http://schemas.microsoft.com/office/drawing/2014/main" id="{5A2C2427-0203-EC91-40FF-370FC0B420EA}"/>
              </a:ext>
            </a:extLst>
          </p:cNvPr>
          <p:cNvSpPr txBox="1"/>
          <p:nvPr/>
        </p:nvSpPr>
        <p:spPr>
          <a:xfrm>
            <a:off x="5385047" y="6641169"/>
            <a:ext cx="4464498" cy="230832"/>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入力にあたっては</a:t>
            </a:r>
            <a:r>
              <a:rPr lang="ja-JP" altLang="en-US" sz="900" dirty="0">
                <a:solidFill>
                  <a:srgbClr val="FF0000"/>
                </a:solidFill>
                <a:latin typeface="Meiryo UI" panose="020B0604030504040204" pitchFamily="50" charset="-128"/>
                <a:ea typeface="Meiryo UI" panose="020B0604030504040204" pitchFamily="50" charset="-128"/>
              </a:rPr>
              <a:t>赤字説明文字</a:t>
            </a:r>
            <a:r>
              <a:rPr lang="ja-JP" altLang="en-US" sz="900" dirty="0">
                <a:latin typeface="Meiryo UI" panose="020B0604030504040204" pitchFamily="50" charset="-128"/>
                <a:ea typeface="Meiryo UI" panose="020B0604030504040204" pitchFamily="50" charset="-128"/>
              </a:rPr>
              <a:t>は削除してください。また</a:t>
            </a:r>
            <a:r>
              <a:rPr lang="en-US" altLang="ja-JP" sz="900" b="1" u="sng" dirty="0">
                <a:latin typeface="Meiryo UI" panose="020B0604030504040204" pitchFamily="50" charset="-128"/>
                <a:ea typeface="Meiryo UI" panose="020B0604030504040204" pitchFamily="50" charset="-128"/>
              </a:rPr>
              <a:t>10.5</a:t>
            </a:r>
            <a:r>
              <a:rPr lang="ja-JP" altLang="en-US" sz="900" b="1" u="sng" dirty="0">
                <a:latin typeface="Meiryo UI" panose="020B0604030504040204" pitchFamily="50" charset="-128"/>
                <a:ea typeface="Meiryo UI" panose="020B0604030504040204" pitchFamily="50" charset="-128"/>
              </a:rPr>
              <a:t>ポイント以上</a:t>
            </a:r>
            <a:r>
              <a:rPr lang="ja-JP" altLang="en-US" sz="900" dirty="0">
                <a:latin typeface="Meiryo UI" panose="020B0604030504040204" pitchFamily="50" charset="-128"/>
                <a:ea typeface="Meiryo UI" panose="020B0604030504040204" pitchFamily="50" charset="-128"/>
              </a:rPr>
              <a:t>で入力ください。</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2.0.50727.8000"/>
  <p:tag name="AS_OS" val="Microsoft Windows NT 6.2.9200.0"/>
  <p:tag name="AS_RELEASE_DATE" val="2019.03.15"/>
  <p:tag name="AS_TITLE" val="Aspose.Slides for .NET 3.5 Client Profile"/>
  <p:tag name="AS_VERSION" val="19.3"/>
</p:tagLst>
</file>

<file path=ppt/theme/theme1.xml><?xml version="1.0" encoding="utf-8"?>
<a:theme xmlns:a="http://schemas.openxmlformats.org/drawingml/2006/main" name="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Arial"/>
      </a:majorFont>
      <a:minorFont>
        <a:latin typeface="Arial"/>
        <a:ea typeface="ＭＳ Ｐゴシック"/>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4CC67A55960E14FADAF90F7BA541454" ma:contentTypeVersion="11" ma:contentTypeDescription="新しいドキュメントを作成します。" ma:contentTypeScope="" ma:versionID="ab480d9dc15eac0bbe26bb54ebc14c86">
  <xsd:schema xmlns:xsd="http://www.w3.org/2001/XMLSchema" xmlns:xs="http://www.w3.org/2001/XMLSchema" xmlns:p="http://schemas.microsoft.com/office/2006/metadata/properties" xmlns:ns2="43081810-12b3-4ac5-9400-cd1f00a7d3a5" xmlns:ns3="2b2f7d8f-8b65-452b-b6bd-212d299caf90" targetNamespace="http://schemas.microsoft.com/office/2006/metadata/properties" ma:root="true" ma:fieldsID="7f321155d2fae3709563ea7413dc26f7" ns2:_="" ns3:_="">
    <xsd:import namespace="43081810-12b3-4ac5-9400-cd1f00a7d3a5"/>
    <xsd:import namespace="2b2f7d8f-8b65-452b-b6bd-212d299caf9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081810-12b3-4ac5-9400-cd1f00a7d3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589bbd9d-69b2-4c8e-9c16-d1b4d6b91d9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2f7d8f-8b65-452b-b6bd-212d299caf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8dc664c-c147-401a-afd5-121e1e9c63d1}" ma:internalName="TaxCatchAll" ma:showField="CatchAllData" ma:web="2b2f7d8f-8b65-452b-b6bd-212d299caf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94F0F9-5D8A-4EDD-8EB3-CF3795A8BCDF}">
  <ds:schemaRefs>
    <ds:schemaRef ds:uri="http://schemas.microsoft.com/sharepoint/v3/contenttype/forms"/>
  </ds:schemaRefs>
</ds:datastoreItem>
</file>

<file path=customXml/itemProps2.xml><?xml version="1.0" encoding="utf-8"?>
<ds:datastoreItem xmlns:ds="http://schemas.openxmlformats.org/officeDocument/2006/customXml" ds:itemID="{D95D0336-2A51-48CC-B0FA-585609C643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081810-12b3-4ac5-9400-cd1f00a7d3a5"/>
    <ds:schemaRef ds:uri="2b2f7d8f-8b65-452b-b6bd-212d299caf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293</TotalTime>
  <Words>276</Words>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Arial</vt:lpstr>
      <vt:lpstr>Calibri</vt:lpstr>
      <vt:lpstr>Wingdings</vt:lpstr>
      <vt:lpstr>観光庁</vt:lpstr>
      <vt:lpstr>事業名（全体）を記載してください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2023-01-04T07:24:00Z</cp:lastPrinted>
  <dcterms:created xsi:type="dcterms:W3CDTF">2020-09-18T09:18:00Z</dcterms:created>
  <dcterms:modified xsi:type="dcterms:W3CDTF">2024-05-10T01:53:20Z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2023-01-04T05:05:11Z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0f1290c1-3b6f-4ea4-9972-1cd53e8b5339</vt:lpwstr>
  </property>
  <property fmtid="{D5CDD505-2E9C-101B-9397-08002B2CF9AE}" pid="8" name="MSIP_Label_d899a617-f30e-4fb8-b81c-fb6d0b94ac5b_ContentBits">
    <vt:lpwstr>0</vt:lpwstr>
  </property>
  <property fmtid="{D5CDD505-2E9C-101B-9397-08002B2CF9AE}" pid="9" name="ICV">
    <vt:lpwstr>9AD2E9EAB6784F719076DCDB1545E6A5</vt:lpwstr>
  </property>
  <property fmtid="{D5CDD505-2E9C-101B-9397-08002B2CF9AE}" pid="10" name="KSOProductBuildVer">
    <vt:lpwstr>1041-11.2.0.10624</vt:lpwstr>
  </property>
</Properties>
</file>